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1"/>
  </p:notes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</p:sldIdLst>
  <p:sldSz cx="9144000" cy="5143500" type="screen16x9"/>
  <p:notesSz cx="6858000" cy="9144000"/>
  <p:embeddedFontLst>
    <p:embeddedFont>
      <p:font typeface="Google Sans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AD58CB4-2D32-4D73-8EBC-6F669823C6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364" autoAdjust="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569"/>
        <p:guide orient="horz" pos="907"/>
        <p:guide orient="horz" pos="2167"/>
        <p:guide orient="horz" pos="3196"/>
        <p:guide orient="horz" pos="2143"/>
        <p:guide orient="horz" pos="1327"/>
        <p:guide orient="horz" pos="300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726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07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Google Shape;237;g724a31535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58" name="Google Shape;238;g724a31535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Google Shape;123;g725979c59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67" name="Google Shape;124;g725979c59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Google Shape;150;g724a31535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71" name="Google Shape;151;g724a31535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Google Shape;246;g7465f0f2b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83" name="Google Shape;247;g7465f0f2b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Google Shape;246;g7465f0f2b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96" name="Google Shape;247;g7465f0f2b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Google Shape;262;g724a31535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00" name="Google Shape;263;g724a31535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Google Shape;271;g7465f0f2b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599" name="Google Shape;272;g7465f0f2b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Google Shape;288;g725979c59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591" name="Google Shape;289;g725979c59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Google Shape;297;g725979c590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587" name="Google Shape;298;g725979c590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Google Shape;59;g7f6484d17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11" name="Google Shape;60;g7f6484d17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Google Shape;68;g7f6484d17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18" name="Google Shape;69;g7f6484d17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Google Shape;79;g7f6484d17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26" name="Google Shape;80;g7f6484d17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Google Shape;91;g7f6484d17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31" name="Google Shape;92;g7f6484d17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Google Shape;101;g7f6484d17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36" name="Google Shape;102;g7f6484d17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Google Shape;123;g725979c59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46" name="Google Shape;124;g725979c59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Google Shape;237;g724a31535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50" name="Google Shape;238;g724a31535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Google Shape;237;g724a31535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54" name="Google Shape;238;g724a31535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4860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4860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48710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</a:lvl9pPr>
          </a:lstStyle>
          <a:p>
            <a:endParaRPr/>
          </a:p>
        </p:txBody>
      </p:sp>
      <p:sp>
        <p:nvSpPr>
          <p:cNvPr id="1048711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48706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endParaRPr/>
          </a:p>
        </p:txBody>
      </p:sp>
      <p:sp>
        <p:nvSpPr>
          <p:cNvPr id="1048580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</a:lvl9pPr>
          </a:lstStyle>
          <a:p>
            <a:endParaRPr/>
          </a:p>
        </p:txBody>
      </p:sp>
      <p:sp>
        <p:nvSpPr>
          <p:cNvPr id="1048581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endParaRPr/>
          </a:p>
        </p:txBody>
      </p:sp>
      <p:sp>
        <p:nvSpPr>
          <p:cNvPr id="1048713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8714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8715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endParaRPr/>
          </a:p>
        </p:txBody>
      </p:sp>
      <p:sp>
        <p:nvSpPr>
          <p:cNvPr id="104871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8702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8703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48719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21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48722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723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</a:lvl9pPr>
          </a:lstStyle>
          <a:p>
            <a:endParaRPr/>
          </a:p>
        </p:txBody>
      </p:sp>
      <p:sp>
        <p:nvSpPr>
          <p:cNvPr id="1048724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lvl1pPr>
          </a:lstStyle>
          <a:p>
            <a:endParaRPr/>
          </a:p>
        </p:txBody>
      </p:sp>
      <p:sp>
        <p:nvSpPr>
          <p:cNvPr id="1048708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857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857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s://iversity.org/en/courses" TargetMode="External"/><Relationship Id="rId3" Type="http://schemas.openxmlformats.org/officeDocument/2006/relationships/hyperlink" Target="https://www.coursera.org/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uturelearn.com/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s://www.edx.org/" TargetMode="External"/><Relationship Id="rId15" Type="http://schemas.openxmlformats.org/officeDocument/2006/relationships/hyperlink" Target="https://www.khanacademy.org/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s://www.udemy.com/" TargetMode="External"/><Relationship Id="rId9" Type="http://schemas.openxmlformats.org/officeDocument/2006/relationships/image" Target="../media/image19.png"/><Relationship Id="rId14" Type="http://schemas.openxmlformats.org/officeDocument/2006/relationships/hyperlink" Target="https://www.udacity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s://www.springeropen.com/books" TargetMode="External"/><Relationship Id="rId3" Type="http://schemas.openxmlformats.org/officeDocument/2006/relationships/hyperlink" Target="https://mel.org/az.php" TargetMode="External"/><Relationship Id="rId7" Type="http://schemas.openxmlformats.org/officeDocument/2006/relationships/image" Target="../media/image2.jpeg"/><Relationship Id="rId12" Type="http://schemas.openxmlformats.org/officeDocument/2006/relationships/hyperlink" Target="https://b-ok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.umn.edu/opentextbooks" TargetMode="External"/><Relationship Id="rId11" Type="http://schemas.openxmlformats.org/officeDocument/2006/relationships/image" Target="../media/image27.png"/><Relationship Id="rId5" Type="http://schemas.openxmlformats.org/officeDocument/2006/relationships/hyperlink" Target="https://bookboon.com/" TargetMode="External"/><Relationship Id="rId15" Type="http://schemas.openxmlformats.org/officeDocument/2006/relationships/hyperlink" Target="https://libgen.is/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s://www.flelibrary.com/" TargetMode="External"/><Relationship Id="rId9" Type="http://schemas.openxmlformats.org/officeDocument/2006/relationships/image" Target="../media/image25.png"/><Relationship Id="rId14" Type="http://schemas.openxmlformats.org/officeDocument/2006/relationships/hyperlink" Target="https://www.overdrive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416334"/>
            <a:ext cx="6030049" cy="4022043"/>
          </a:xfrm>
          <a:prstGeom prst="rect">
            <a:avLst/>
          </a:prstGeom>
        </p:spPr>
      </p:pic>
      <p:sp>
        <p:nvSpPr>
          <p:cNvPr id="1048603" name="Google Shape;56;p13"/>
          <p:cNvSpPr txBox="1"/>
          <p:nvPr/>
        </p:nvSpPr>
        <p:spPr>
          <a:xfrm>
            <a:off x="6342208" y="1859335"/>
            <a:ext cx="2566692" cy="91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5">
                    <a:lumMod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Teach, Learn  from Home</a:t>
            </a:r>
            <a:endParaRPr sz="2400" b="1" dirty="0">
              <a:solidFill>
                <a:schemeClr val="accent5">
                  <a:lumMod val="50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097162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546" y="178769"/>
            <a:ext cx="2691936" cy="1225710"/>
          </a:xfrm>
          <a:prstGeom prst="rect">
            <a:avLst/>
          </a:prstGeom>
        </p:spPr>
      </p:pic>
      <p:sp>
        <p:nvSpPr>
          <p:cNvPr id="1048604" name="Google Shape;56;p13"/>
          <p:cNvSpPr txBox="1"/>
          <p:nvPr/>
        </p:nvSpPr>
        <p:spPr>
          <a:xfrm>
            <a:off x="6300679" y="3203721"/>
            <a:ext cx="2649750" cy="52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 smtClean="0">
                <a:solidFill>
                  <a:schemeClr val="accent5">
                    <a:lumMod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Tertiary Education</a:t>
            </a:r>
            <a:endParaRPr sz="1900" b="1" dirty="0">
              <a:solidFill>
                <a:schemeClr val="accent5">
                  <a:lumMod val="50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48605" name="Google Shape;54;p13"/>
          <p:cNvSpPr txBox="1"/>
          <p:nvPr/>
        </p:nvSpPr>
        <p:spPr>
          <a:xfrm>
            <a:off x="114299" y="4530854"/>
            <a:ext cx="8908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5">
                    <a:lumMod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Response to ensure #LearningNeverStops during the COVID-19 </a:t>
            </a:r>
            <a:r>
              <a:rPr lang="en" sz="1800" dirty="0" smtClean="0">
                <a:solidFill>
                  <a:schemeClr val="accent5">
                    <a:lumMod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lockdown#Uganda</a:t>
            </a:r>
            <a:endParaRPr sz="3000" dirty="0">
              <a:solidFill>
                <a:schemeClr val="accent5">
                  <a:lumMod val="50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Google Shape;241;p29"/>
          <p:cNvSpPr txBox="1"/>
          <p:nvPr/>
        </p:nvSpPr>
        <p:spPr>
          <a:xfrm>
            <a:off x="720639" y="268800"/>
            <a:ext cx="2718752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rgbClr val="666666"/>
                </a:solidFill>
              </a:rPr>
              <a:t>Zoom</a:t>
            </a:r>
            <a:endParaRPr sz="2800" dirty="0">
              <a:solidFill>
                <a:srgbClr val="666666"/>
              </a:solidFill>
            </a:endParaRPr>
          </a:p>
        </p:txBody>
      </p:sp>
      <p:cxnSp>
        <p:nvCxnSpPr>
          <p:cNvPr id="3145742" name="Google Shape;242;p29"/>
          <p:cNvCxnSpPr>
            <a:cxnSpLocks/>
          </p:cNvCxnSpPr>
          <p:nvPr/>
        </p:nvCxnSpPr>
        <p:spPr>
          <a:xfrm>
            <a:off x="432925" y="900975"/>
            <a:ext cx="2558400" cy="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656" name="Google Shape;243;p29"/>
          <p:cNvSpPr txBox="1"/>
          <p:nvPr/>
        </p:nvSpPr>
        <p:spPr>
          <a:xfrm>
            <a:off x="432925" y="971327"/>
            <a:ext cx="6113348" cy="3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Helps schools connect remotely, communicate and share resources</a:t>
            </a:r>
            <a:endParaRPr sz="1800" dirty="0" smtClean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Features</a:t>
            </a:r>
            <a:endParaRPr sz="1800" u="sng" dirty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oogle Sans"/>
              <a:buChar char="❖"/>
            </a:pPr>
            <a:r>
              <a:rPr lang="en" sz="1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Create and join from any device</a:t>
            </a:r>
            <a:endParaRPr sz="1800" dirty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oogle Sans"/>
              <a:buChar char="❖"/>
            </a:pPr>
            <a:r>
              <a:rPr lang="en" sz="1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Share screen and other resources on your device</a:t>
            </a:r>
            <a:endParaRPr sz="1800" dirty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oogle Sans"/>
              <a:buChar char="❖"/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lang="en" sz="1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udio and video call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oogle Sans"/>
              <a:buChar char="❖"/>
            </a:pPr>
            <a:r>
              <a:rPr lang="en" sz="1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Recording and transcript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oogle Sans"/>
              <a:buChar char="❖"/>
            </a:pPr>
            <a:r>
              <a:rPr lang="en" sz="1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General and private chat</a:t>
            </a:r>
            <a:endParaRPr sz="1800" dirty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5">
                  <a:lumMod val="75000"/>
                </a:schemeClr>
              </a:solidFill>
              <a:highlight>
                <a:srgbClr val="F5F5F3"/>
              </a:highlight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09718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147" y="101473"/>
            <a:ext cx="1272511" cy="482677"/>
          </a:xfrm>
          <a:prstGeom prst="rect">
            <a:avLst/>
          </a:prstGeom>
        </p:spPr>
      </p:pic>
      <p:pic>
        <p:nvPicPr>
          <p:cNvPr id="209718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468" y="2058596"/>
            <a:ext cx="2071357" cy="18515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Google Shape;126;p20"/>
          <p:cNvSpPr txBox="1"/>
          <p:nvPr/>
        </p:nvSpPr>
        <p:spPr>
          <a:xfrm>
            <a:off x="64379" y="3385255"/>
            <a:ext cx="16899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 smtClean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Moodle</a:t>
            </a:r>
            <a:endParaRPr sz="1600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145743" name="Google Shape;127;p20"/>
          <p:cNvCxnSpPr>
            <a:cxnSpLocks/>
          </p:cNvCxnSpPr>
          <p:nvPr/>
        </p:nvCxnSpPr>
        <p:spPr>
          <a:xfrm>
            <a:off x="1922062" y="2306859"/>
            <a:ext cx="10648" cy="1856909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660" name="Google Shape;129;p20"/>
          <p:cNvSpPr txBox="1"/>
          <p:nvPr/>
        </p:nvSpPr>
        <p:spPr>
          <a:xfrm>
            <a:off x="2237328" y="3727458"/>
            <a:ext cx="1612255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</a:pPr>
            <a:r>
              <a:rPr lang="en-US" sz="1600" dirty="0" err="1" smtClean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Chamilo</a:t>
            </a:r>
            <a:r>
              <a:rPr lang="en-US" sz="1600" dirty="0" smtClean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 LMS</a:t>
            </a:r>
            <a:endParaRPr lang="en-US" sz="1600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48661" name="Google Shape;130;p20"/>
          <p:cNvSpPr txBox="1"/>
          <p:nvPr/>
        </p:nvSpPr>
        <p:spPr>
          <a:xfrm>
            <a:off x="4516310" y="3385255"/>
            <a:ext cx="16899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 smtClean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Open EDX</a:t>
            </a:r>
            <a:endParaRPr sz="1600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48662" name="Google Shape;145;p20"/>
          <p:cNvSpPr txBox="1"/>
          <p:nvPr/>
        </p:nvSpPr>
        <p:spPr>
          <a:xfrm>
            <a:off x="170525" y="210697"/>
            <a:ext cx="687918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accent5">
                    <a:lumMod val="75000"/>
                  </a:schemeClr>
                </a:solidFill>
                <a:latin typeface="Google Sans" panose="020B0604020202020204" charset="0"/>
              </a:rPr>
              <a:t>Learning Management Systems for Blended Learning  </a:t>
            </a:r>
            <a:endParaRPr sz="2000" b="1" dirty="0">
              <a:solidFill>
                <a:schemeClr val="accent5">
                  <a:lumMod val="75000"/>
                </a:schemeClr>
              </a:solidFill>
              <a:latin typeface="Google Sans" panose="020B0604020202020204" charset="0"/>
            </a:endParaRPr>
          </a:p>
        </p:txBody>
      </p:sp>
      <p:cxnSp>
        <p:nvCxnSpPr>
          <p:cNvPr id="3145744" name="Google Shape;146;p20"/>
          <p:cNvCxnSpPr>
            <a:cxnSpLocks/>
          </p:cNvCxnSpPr>
          <p:nvPr/>
        </p:nvCxnSpPr>
        <p:spPr>
          <a:xfrm flipV="1">
            <a:off x="264044" y="675045"/>
            <a:ext cx="6404294" cy="8013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9718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12" y="2553851"/>
            <a:ext cx="1821298" cy="550625"/>
          </a:xfrm>
          <a:prstGeom prst="rect">
            <a:avLst/>
          </a:prstGeom>
        </p:spPr>
      </p:pic>
      <p:sp>
        <p:nvSpPr>
          <p:cNvPr id="1048663" name="Google Shape;145;p20"/>
          <p:cNvSpPr txBox="1"/>
          <p:nvPr/>
        </p:nvSpPr>
        <p:spPr>
          <a:xfrm>
            <a:off x="143376" y="979542"/>
            <a:ext cx="804312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oogle Sans" panose="020B0604020202020204" charset="0"/>
              </a:rPr>
              <a:t>LMS are online Education platforms that schools and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Google Sans" panose="020B0604020202020204" charset="0"/>
              </a:rPr>
              <a:t>institutions can use to facilitate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oogle Sans" panose="020B0604020202020204" charset="0"/>
              </a:rPr>
              <a:t>distance learning as well as compliment offline traditional 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Google Sans" panose="020B0604020202020204" charset="0"/>
              </a:rPr>
              <a:t>teaching.</a:t>
            </a: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  <a:latin typeface="Google Sans" panose="020B0604020202020204" charset="0"/>
            </a:endParaRP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Google Sans" panose="020B0604020202020204" charset="0"/>
              </a:rPr>
              <a:t>Some of the popular Open Source LMS that institutions use are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Google Sans" panose="020B0604020202020204" charset="0"/>
            </a:endParaRPr>
          </a:p>
        </p:txBody>
      </p:sp>
      <p:pic>
        <p:nvPicPr>
          <p:cNvPr id="2097190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11" y="93517"/>
            <a:ext cx="1734379" cy="789709"/>
          </a:xfrm>
          <a:prstGeom prst="rect">
            <a:avLst/>
          </a:prstGeom>
        </p:spPr>
      </p:pic>
      <p:pic>
        <p:nvPicPr>
          <p:cNvPr id="2097191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825" y="2491771"/>
            <a:ext cx="2039139" cy="789326"/>
          </a:xfrm>
          <a:prstGeom prst="rect">
            <a:avLst/>
          </a:prstGeom>
        </p:spPr>
      </p:pic>
      <p:pic>
        <p:nvPicPr>
          <p:cNvPr id="2097192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0759" y="2161577"/>
            <a:ext cx="1825017" cy="1521522"/>
          </a:xfrm>
          <a:prstGeom prst="rect">
            <a:avLst/>
          </a:prstGeom>
        </p:spPr>
      </p:pic>
      <p:cxnSp>
        <p:nvCxnSpPr>
          <p:cNvPr id="3145745" name="Google Shape;127;p20"/>
          <p:cNvCxnSpPr>
            <a:cxnSpLocks/>
          </p:cNvCxnSpPr>
          <p:nvPr/>
        </p:nvCxnSpPr>
        <p:spPr>
          <a:xfrm>
            <a:off x="4194207" y="2344958"/>
            <a:ext cx="10648" cy="1856909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46" name="Google Shape;127;p20"/>
          <p:cNvCxnSpPr>
            <a:cxnSpLocks/>
          </p:cNvCxnSpPr>
          <p:nvPr/>
        </p:nvCxnSpPr>
        <p:spPr>
          <a:xfrm>
            <a:off x="6317411" y="2348423"/>
            <a:ext cx="10648" cy="1856909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97193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3609" y="2433478"/>
            <a:ext cx="2723809" cy="847619"/>
          </a:xfrm>
          <a:prstGeom prst="rect">
            <a:avLst/>
          </a:prstGeom>
        </p:spPr>
      </p:pic>
      <p:sp>
        <p:nvSpPr>
          <p:cNvPr id="1048664" name="Google Shape;130;p20"/>
          <p:cNvSpPr txBox="1"/>
          <p:nvPr/>
        </p:nvSpPr>
        <p:spPr>
          <a:xfrm>
            <a:off x="6533498" y="3385255"/>
            <a:ext cx="16899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 smtClean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Totara learn</a:t>
            </a:r>
            <a:endParaRPr sz="1600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48665" name="Google Shape;145;p20"/>
          <p:cNvSpPr txBox="1"/>
          <p:nvPr/>
        </p:nvSpPr>
        <p:spPr>
          <a:xfrm>
            <a:off x="264044" y="4456530"/>
            <a:ext cx="8043120" cy="42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ogle Sans" panose="020B0604020202020204" charset="0"/>
              </a:rPr>
              <a:t>Others include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Canvas, Forma,  </a:t>
            </a:r>
            <a:r>
              <a:rPr lang="en-US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Effectus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ILIAS, </a:t>
            </a:r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OpenOLAT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etc.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Google Sans" panose="020B06040202020202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Google Shape;153;p21"/>
          <p:cNvSpPr txBox="1"/>
          <p:nvPr/>
        </p:nvSpPr>
        <p:spPr>
          <a:xfrm>
            <a:off x="412375" y="285650"/>
            <a:ext cx="51168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rgbClr val="666666"/>
                </a:solidFill>
              </a:rPr>
              <a:t>Moodle</a:t>
            </a:r>
            <a:endParaRPr sz="2800" dirty="0">
              <a:solidFill>
                <a:srgbClr val="666666"/>
              </a:solidFill>
            </a:endParaRPr>
          </a:p>
        </p:txBody>
      </p:sp>
      <p:cxnSp>
        <p:nvCxnSpPr>
          <p:cNvPr id="3145747" name="Google Shape;154;p21"/>
          <p:cNvCxnSpPr>
            <a:cxnSpLocks/>
          </p:cNvCxnSpPr>
          <p:nvPr/>
        </p:nvCxnSpPr>
        <p:spPr>
          <a:xfrm>
            <a:off x="432925" y="900975"/>
            <a:ext cx="2558400" cy="0"/>
          </a:xfrm>
          <a:prstGeom prst="straightConnector1">
            <a:avLst/>
          </a:prstGeom>
          <a:noFill/>
          <a:ln w="28575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669" name="Google Shape;156;p21"/>
          <p:cNvSpPr txBox="1"/>
          <p:nvPr/>
        </p:nvSpPr>
        <p:spPr>
          <a:xfrm>
            <a:off x="296615" y="1205573"/>
            <a:ext cx="6893894" cy="3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Helps you create an online learning environment</a:t>
            </a: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Features</a:t>
            </a:r>
            <a:endParaRPr sz="1800" u="sng" dirty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457200" lvl="0" indent="-342900" algn="l" rtl="0">
              <a:lnSpc>
                <a:spcPct val="150000"/>
              </a:lnSpc>
              <a:spcAft>
                <a:spcPts val="0"/>
              </a:spcAft>
              <a:buClr>
                <a:srgbClr val="999999"/>
              </a:buClr>
              <a:buSzPts val="1800"/>
              <a:buFont typeface="Google Sans"/>
              <a:buChar char="❖"/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Real time learning activities (Chats, Video Conferences)</a:t>
            </a:r>
          </a:p>
          <a:p>
            <a:pPr marL="457200" lvl="0" indent="-342900" algn="l" rtl="0">
              <a:lnSpc>
                <a:spcPct val="150000"/>
              </a:lnSpc>
              <a:spcAft>
                <a:spcPts val="0"/>
              </a:spcAft>
              <a:buClr>
                <a:srgbClr val="999999"/>
              </a:buClr>
              <a:buSzPts val="1800"/>
              <a:buFont typeface="Google Sans"/>
              <a:buChar char="❖"/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Assessment like Quizzes, Assignment </a:t>
            </a:r>
            <a:r>
              <a:rPr lang="en-US" sz="1800" dirty="0" err="1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etc</a:t>
            </a:r>
            <a:endParaRPr sz="1800" dirty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457200" lvl="0" indent="-342900">
              <a:lnSpc>
                <a:spcPct val="150000"/>
              </a:lnSpc>
              <a:buClr>
                <a:srgbClr val="999999"/>
              </a:buClr>
              <a:buSzPts val="1800"/>
              <a:buFont typeface="Google Sans"/>
              <a:buChar char="❖"/>
            </a:pPr>
            <a:r>
              <a:rPr lang="en" sz="1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Collaborative tools and activities</a:t>
            </a:r>
            <a:endParaRPr sz="1800" dirty="0" smtClean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oogle Sans"/>
              <a:buChar char="❖"/>
            </a:pPr>
            <a:r>
              <a:rPr lang="en" sz="1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Bulk course creation and easy backup </a:t>
            </a:r>
            <a:endParaRPr sz="1800" dirty="0" smtClean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oogle Sans"/>
              <a:buChar char="❖"/>
            </a:pPr>
            <a:r>
              <a:rPr lang="en" sz="1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Manage users roles and permissions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oogle Sans"/>
              <a:buChar char="❖"/>
            </a:pPr>
            <a:r>
              <a:rPr lang="en" sz="1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Regular security update</a:t>
            </a:r>
            <a:endParaRPr sz="1800" dirty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09719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147" y="101473"/>
            <a:ext cx="1272511" cy="482677"/>
          </a:xfrm>
          <a:prstGeom prst="rect">
            <a:avLst/>
          </a:prstGeom>
        </p:spPr>
      </p:pic>
      <p:pic>
        <p:nvPicPr>
          <p:cNvPr id="2097195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590" y="2813582"/>
            <a:ext cx="2852067" cy="9297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Google Shape;249;p30"/>
          <p:cNvGraphicFramePr>
            <a:graphicFrameLocks/>
          </p:cNvGraphicFramePr>
          <p:nvPr/>
        </p:nvGraphicFramePr>
        <p:xfrm>
          <a:off x="215575" y="3655329"/>
          <a:ext cx="8857700" cy="1229989"/>
        </p:xfrm>
        <a:graphic>
          <a:graphicData uri="http://schemas.openxmlformats.org/drawingml/2006/table">
            <a:tbl>
              <a:tblPr>
                <a:noFill/>
                <a:tableStyleId>{5AD58CB4-2D32-4D73-8EBC-6F669823C692}</a:tableStyleId>
              </a:tblPr>
              <a:tblGrid>
                <a:gridCol w="2634180"/>
                <a:gridCol w="2883081"/>
                <a:gridCol w="3340439"/>
              </a:tblGrid>
              <a:tr h="122998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Google Sans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Google Sans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Google Sans" panose="020B0604020202020204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06" name="Google Shape;249;p30"/>
          <p:cNvGraphicFramePr>
            <a:graphicFrameLocks/>
          </p:cNvGraphicFramePr>
          <p:nvPr/>
        </p:nvGraphicFramePr>
        <p:xfrm>
          <a:off x="176958" y="2232369"/>
          <a:ext cx="8858462" cy="1403891"/>
        </p:xfrm>
        <a:graphic>
          <a:graphicData uri="http://schemas.openxmlformats.org/drawingml/2006/table">
            <a:tbl>
              <a:tblPr>
                <a:noFill/>
                <a:tableStyleId>{5AD58CB4-2D32-4D73-8EBC-6F669823C692}</a:tableStyleId>
              </a:tblPr>
              <a:tblGrid>
                <a:gridCol w="2214616"/>
                <a:gridCol w="2201208"/>
                <a:gridCol w="1956066"/>
                <a:gridCol w="2486572"/>
              </a:tblGrid>
              <a:tr h="140389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Google Sans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Google Sans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Google Sans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Google Sans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048672" name="Google Shape;251;p30"/>
          <p:cNvSpPr txBox="1"/>
          <p:nvPr/>
        </p:nvSpPr>
        <p:spPr>
          <a:xfrm>
            <a:off x="215575" y="3198088"/>
            <a:ext cx="2018336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200" dirty="0">
                <a:latin typeface="Google Sans" panose="020B0604020202020204" charset="0"/>
                <a:hlinkClick r:id="rId3"/>
              </a:rPr>
              <a:t>https://www.coursera.org/</a:t>
            </a:r>
            <a:endParaRPr sz="1200" dirty="0">
              <a:latin typeface="Google Sans" panose="020B0604020202020204" charset="0"/>
              <a:ea typeface="Google Sans"/>
              <a:cs typeface="Google Sans"/>
              <a:sym typeface="Google Sans"/>
            </a:endParaRPr>
          </a:p>
        </p:txBody>
      </p:sp>
      <p:sp>
        <p:nvSpPr>
          <p:cNvPr id="1048673" name="Google Shape;253;p30"/>
          <p:cNvSpPr txBox="1"/>
          <p:nvPr/>
        </p:nvSpPr>
        <p:spPr>
          <a:xfrm>
            <a:off x="2623159" y="3108480"/>
            <a:ext cx="198303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200" dirty="0">
                <a:latin typeface="Google Sans" panose="020B0604020202020204" charset="0"/>
                <a:hlinkClick r:id="rId4"/>
              </a:rPr>
              <a:t>https://www.udemy.com/</a:t>
            </a:r>
            <a:endParaRPr sz="1200" dirty="0">
              <a:latin typeface="Google Sans" panose="020B0604020202020204" charset="0"/>
            </a:endParaRPr>
          </a:p>
        </p:txBody>
      </p:sp>
      <p:sp>
        <p:nvSpPr>
          <p:cNvPr id="1048674" name="Google Shape;255;p30"/>
          <p:cNvSpPr txBox="1"/>
          <p:nvPr/>
        </p:nvSpPr>
        <p:spPr>
          <a:xfrm>
            <a:off x="4790094" y="3247760"/>
            <a:ext cx="17559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200" dirty="0">
                <a:latin typeface="Google Sans" panose="020B0604020202020204" charset="0"/>
                <a:hlinkClick r:id="rId5"/>
              </a:rPr>
              <a:t>https://www.edx.org/</a:t>
            </a:r>
            <a:endParaRPr sz="1200" dirty="0">
              <a:latin typeface="Google Sans" panose="020B0604020202020204" charset="0"/>
            </a:endParaRPr>
          </a:p>
        </p:txBody>
      </p:sp>
      <p:sp>
        <p:nvSpPr>
          <p:cNvPr id="1048675" name="Google Shape;257;p30"/>
          <p:cNvSpPr txBox="1"/>
          <p:nvPr/>
        </p:nvSpPr>
        <p:spPr>
          <a:xfrm>
            <a:off x="6729900" y="3212149"/>
            <a:ext cx="2247211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200" dirty="0">
                <a:latin typeface="Google Sans" panose="020B0604020202020204" charset="0"/>
                <a:hlinkClick r:id="rId6"/>
              </a:rPr>
              <a:t>https://www.futurelearn.com/</a:t>
            </a:r>
            <a:endParaRPr sz="1200" dirty="0">
              <a:latin typeface="Google Sans" panose="020B0604020202020204" charset="0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145748" name="Google Shape;259;p30"/>
          <p:cNvCxnSpPr>
            <a:cxnSpLocks/>
          </p:cNvCxnSpPr>
          <p:nvPr/>
        </p:nvCxnSpPr>
        <p:spPr>
          <a:xfrm flipV="1">
            <a:off x="280867" y="592495"/>
            <a:ext cx="5641952" cy="9602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97196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247" y="2602191"/>
            <a:ext cx="1761018" cy="439274"/>
          </a:xfrm>
          <a:prstGeom prst="rect">
            <a:avLst/>
          </a:prstGeom>
        </p:spPr>
      </p:pic>
      <p:pic>
        <p:nvPicPr>
          <p:cNvPr id="2097197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672" y="2455704"/>
            <a:ext cx="1936158" cy="586590"/>
          </a:xfrm>
          <a:prstGeom prst="rect">
            <a:avLst/>
          </a:prstGeom>
        </p:spPr>
      </p:pic>
      <p:pic>
        <p:nvPicPr>
          <p:cNvPr id="2097198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9193" y="2347189"/>
            <a:ext cx="2036428" cy="984626"/>
          </a:xfrm>
          <a:prstGeom prst="rect">
            <a:avLst/>
          </a:prstGeom>
        </p:spPr>
      </p:pic>
      <p:pic>
        <p:nvPicPr>
          <p:cNvPr id="2097199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2240" y="2238632"/>
            <a:ext cx="1666734" cy="1054245"/>
          </a:xfrm>
          <a:prstGeom prst="rect">
            <a:avLst/>
          </a:prstGeom>
        </p:spPr>
      </p:pic>
      <p:pic>
        <p:nvPicPr>
          <p:cNvPr id="2097200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385" y="3874911"/>
            <a:ext cx="2010526" cy="532501"/>
          </a:xfrm>
          <a:prstGeom prst="rect">
            <a:avLst/>
          </a:prstGeom>
        </p:spPr>
      </p:pic>
      <p:pic>
        <p:nvPicPr>
          <p:cNvPr id="2097201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8773" y="3812265"/>
            <a:ext cx="2095986" cy="693047"/>
          </a:xfrm>
          <a:prstGeom prst="rect">
            <a:avLst/>
          </a:prstGeom>
        </p:spPr>
      </p:pic>
      <p:sp>
        <p:nvSpPr>
          <p:cNvPr id="1048676" name="Google Shape;257;p30"/>
          <p:cNvSpPr txBox="1"/>
          <p:nvPr/>
        </p:nvSpPr>
        <p:spPr>
          <a:xfrm>
            <a:off x="6151191" y="4426129"/>
            <a:ext cx="2247211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200" dirty="0">
                <a:hlinkClick r:id="rId13"/>
              </a:rPr>
              <a:t>https://iversity.org/en/courses</a:t>
            </a:r>
            <a:endParaRPr sz="1200" dirty="0">
              <a:latin typeface="Google Sans" panose="020B0604020202020204" charset="0"/>
              <a:ea typeface="Google Sans"/>
              <a:cs typeface="Google Sans"/>
              <a:sym typeface="Google Sans"/>
            </a:endParaRPr>
          </a:p>
        </p:txBody>
      </p:sp>
      <p:sp>
        <p:nvSpPr>
          <p:cNvPr id="1048677" name="Google Shape;251;p30"/>
          <p:cNvSpPr txBox="1"/>
          <p:nvPr/>
        </p:nvSpPr>
        <p:spPr>
          <a:xfrm>
            <a:off x="327834" y="4407412"/>
            <a:ext cx="2018336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200" dirty="0">
                <a:hlinkClick r:id="rId14"/>
              </a:rPr>
              <a:t>https://www.udacity.com/</a:t>
            </a:r>
            <a:endParaRPr sz="1200" dirty="0">
              <a:latin typeface="Google Sans" panose="020B0604020202020204" charset="0"/>
              <a:ea typeface="Google Sans"/>
              <a:cs typeface="Google Sans"/>
              <a:sym typeface="Google Sans"/>
            </a:endParaRPr>
          </a:p>
        </p:txBody>
      </p:sp>
      <p:sp>
        <p:nvSpPr>
          <p:cNvPr id="1048678" name="Google Shape;253;p30"/>
          <p:cNvSpPr txBox="1"/>
          <p:nvPr/>
        </p:nvSpPr>
        <p:spPr>
          <a:xfrm>
            <a:off x="3074533" y="4429789"/>
            <a:ext cx="2348294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200" dirty="0">
                <a:hlinkClick r:id="rId15"/>
              </a:rPr>
              <a:t>https://www.khanacademy.org/</a:t>
            </a:r>
            <a:endParaRPr sz="1200" dirty="0">
              <a:latin typeface="Google Sans" panose="020B0604020202020204" charset="0"/>
            </a:endParaRPr>
          </a:p>
        </p:txBody>
      </p:sp>
      <p:pic>
        <p:nvPicPr>
          <p:cNvPr id="2097202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02974" y="3869173"/>
            <a:ext cx="2226736" cy="528378"/>
          </a:xfrm>
          <a:prstGeom prst="rect">
            <a:avLst/>
          </a:prstGeom>
        </p:spPr>
      </p:pic>
      <p:sp>
        <p:nvSpPr>
          <p:cNvPr id="1048679" name="Google Shape;258;p30"/>
          <p:cNvSpPr txBox="1"/>
          <p:nvPr/>
        </p:nvSpPr>
        <p:spPr>
          <a:xfrm>
            <a:off x="327834" y="52742"/>
            <a:ext cx="7051411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666666"/>
                </a:solidFill>
              </a:rPr>
              <a:t>Massive Open Online Courses (MOOC)</a:t>
            </a:r>
            <a:endParaRPr sz="2400" dirty="0">
              <a:solidFill>
                <a:srgbClr val="666666"/>
              </a:solidFill>
            </a:endParaRPr>
          </a:p>
        </p:txBody>
      </p:sp>
      <p:sp>
        <p:nvSpPr>
          <p:cNvPr id="1048680" name="Rectangle 12"/>
          <p:cNvSpPr/>
          <p:nvPr/>
        </p:nvSpPr>
        <p:spPr>
          <a:xfrm>
            <a:off x="327834" y="761409"/>
            <a:ext cx="8369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ogle Sans" panose="020B0604020202020204" charset="0"/>
              </a:rPr>
              <a:t>A 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ogle Sans" panose="020B0604020202020204" charset="0"/>
              </a:rPr>
              <a:t>Massive Open Online Course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ogle Sans" panose="020B0604020202020204" charset="0"/>
              </a:rPr>
              <a:t> (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ogle Sans" panose="020B0604020202020204" charset="0"/>
              </a:rPr>
              <a:t>MOOC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ogle Sans" panose="020B0604020202020204" charset="0"/>
              </a:rPr>
              <a:t>) is a free Web-based distance learning program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ogle Sans" panose="020B0604020202020204" charset="0"/>
              </a:rPr>
              <a:t>designed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ogle Sans" panose="020B0604020202020204" charset="0"/>
              </a:rPr>
              <a:t>for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ogle Sans" panose="020B0604020202020204" charset="0"/>
              </a:rPr>
              <a:t>large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ogle Sans" panose="020B0604020202020204" charset="0"/>
              </a:rPr>
              <a:t>numbers of geographically dispersed students. </a:t>
            </a:r>
          </a:p>
        </p:txBody>
      </p:sp>
      <p:sp>
        <p:nvSpPr>
          <p:cNvPr id="1048681" name="Google Shape;145;p20"/>
          <p:cNvSpPr txBox="1"/>
          <p:nvPr/>
        </p:nvSpPr>
        <p:spPr>
          <a:xfrm>
            <a:off x="392514" y="1440441"/>
            <a:ext cx="8153023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ogle Sans" panose="020B0604020202020204" charset="0"/>
              </a:rPr>
              <a:t>Learners,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ogle Sans" panose="020B0604020202020204" charset="0"/>
              </a:rPr>
              <a:t>If you are interested in MOOCs, these are the top popular MOOC with several free and paid courses.  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Google Sans" panose="020B060402020202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7" name="Google Shape;249;p30"/>
          <p:cNvGraphicFramePr>
            <a:graphicFrameLocks/>
          </p:cNvGraphicFramePr>
          <p:nvPr/>
        </p:nvGraphicFramePr>
        <p:xfrm>
          <a:off x="207818" y="1662544"/>
          <a:ext cx="8832272" cy="2119747"/>
        </p:xfrm>
        <a:graphic>
          <a:graphicData uri="http://schemas.openxmlformats.org/drawingml/2006/table">
            <a:tbl>
              <a:tblPr>
                <a:noFill/>
                <a:tableStyleId>{5AD58CB4-2D32-4D73-8EBC-6F669823C692}</a:tableStyleId>
              </a:tblPr>
              <a:tblGrid>
                <a:gridCol w="2074031"/>
                <a:gridCol w="2239109"/>
                <a:gridCol w="1989746"/>
                <a:gridCol w="2529386"/>
              </a:tblGrid>
              <a:tr h="211974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Google Sans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Google Sans" panose="020B0604020202020204" charset="0"/>
                          <a:ea typeface="Arial"/>
                          <a:cs typeface="Arial"/>
                          <a:sym typeface="Arial"/>
                        </a:rPr>
                        <a:t>Florida Electronic Library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ogle Sans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Google Sans" panose="020B060402020202020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Google Sans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048684" name="Google Shape;251;p30"/>
          <p:cNvSpPr txBox="1"/>
          <p:nvPr/>
        </p:nvSpPr>
        <p:spPr>
          <a:xfrm>
            <a:off x="258667" y="3094636"/>
            <a:ext cx="2018336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latin typeface="Google Sans" panose="020B0604020202020204" charset="0"/>
                <a:hlinkClick r:id="rId3"/>
              </a:rPr>
              <a:t>https://mel.org/az.php</a:t>
            </a:r>
            <a:endParaRPr dirty="0">
              <a:latin typeface="Google Sans" panose="020B0604020202020204" charset="0"/>
              <a:ea typeface="Google Sans"/>
              <a:cs typeface="Google Sans"/>
              <a:sym typeface="Google Sans"/>
            </a:endParaRPr>
          </a:p>
        </p:txBody>
      </p:sp>
      <p:sp>
        <p:nvSpPr>
          <p:cNvPr id="1048685" name="Google Shape;253;p30"/>
          <p:cNvSpPr txBox="1"/>
          <p:nvPr/>
        </p:nvSpPr>
        <p:spPr>
          <a:xfrm>
            <a:off x="2344826" y="3247760"/>
            <a:ext cx="2008965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latin typeface="Google Sans" panose="020B0604020202020204" charset="0"/>
                <a:hlinkClick r:id="rId4"/>
              </a:rPr>
              <a:t>https://www.flelibrary.com/</a:t>
            </a:r>
            <a:endParaRPr dirty="0">
              <a:latin typeface="Google Sans" panose="020B0604020202020204" charset="0"/>
            </a:endParaRPr>
          </a:p>
        </p:txBody>
      </p:sp>
      <p:sp>
        <p:nvSpPr>
          <p:cNvPr id="1048686" name="Google Shape;255;p30"/>
          <p:cNvSpPr txBox="1"/>
          <p:nvPr/>
        </p:nvSpPr>
        <p:spPr>
          <a:xfrm>
            <a:off x="4421613" y="3247760"/>
            <a:ext cx="2098127" cy="40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latin typeface="Google Sans" panose="020B0604020202020204" charset="0"/>
                <a:hlinkClick r:id="rId5"/>
              </a:rPr>
              <a:t>https</a:t>
            </a:r>
            <a:r>
              <a:rPr lang="en-US" dirty="0">
                <a:latin typeface="Google Sans" panose="020B0604020202020204" charset="0"/>
                <a:hlinkClick r:id="rId5"/>
              </a:rPr>
              <a:t>://bookboon.com/</a:t>
            </a:r>
            <a:endParaRPr dirty="0">
              <a:latin typeface="Google Sans" panose="020B0604020202020204" charset="0"/>
            </a:endParaRPr>
          </a:p>
        </p:txBody>
      </p:sp>
      <p:sp>
        <p:nvSpPr>
          <p:cNvPr id="1048687" name="Google Shape;257;p30"/>
          <p:cNvSpPr txBox="1"/>
          <p:nvPr/>
        </p:nvSpPr>
        <p:spPr>
          <a:xfrm>
            <a:off x="6729900" y="3212149"/>
            <a:ext cx="2247211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latin typeface="Google Sans" panose="020B0604020202020204" charset="0"/>
                <a:hlinkClick r:id="rId6"/>
              </a:rPr>
              <a:t>https://open.umn.edu/opentextbooks</a:t>
            </a:r>
            <a:endParaRPr dirty="0">
              <a:latin typeface="Google Sans" panose="020B0604020202020204" charset="0"/>
              <a:ea typeface="Google Sans"/>
              <a:cs typeface="Google Sans"/>
              <a:sym typeface="Google Sans"/>
            </a:endParaRPr>
          </a:p>
        </p:txBody>
      </p:sp>
      <p:sp>
        <p:nvSpPr>
          <p:cNvPr id="1048688" name="Google Shape;258;p30"/>
          <p:cNvSpPr txBox="1"/>
          <p:nvPr/>
        </p:nvSpPr>
        <p:spPr>
          <a:xfrm>
            <a:off x="649581" y="145541"/>
            <a:ext cx="3956607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666666"/>
                </a:solidFill>
              </a:rPr>
              <a:t>E</a:t>
            </a:r>
            <a:r>
              <a:rPr lang="en" sz="2400" dirty="0" smtClean="0">
                <a:solidFill>
                  <a:srgbClr val="666666"/>
                </a:solidFill>
              </a:rPr>
              <a:t>-</a:t>
            </a:r>
            <a:r>
              <a:rPr lang="en" sz="2400" dirty="0" smtClean="0">
                <a:solidFill>
                  <a:srgbClr val="666666"/>
                </a:solidFill>
              </a:rPr>
              <a:t>library </a:t>
            </a:r>
            <a:r>
              <a:rPr lang="en" sz="2400" dirty="0" smtClean="0">
                <a:solidFill>
                  <a:srgbClr val="666666"/>
                </a:solidFill>
              </a:rPr>
              <a:t>and eResources</a:t>
            </a:r>
            <a:endParaRPr sz="2400" dirty="0">
              <a:solidFill>
                <a:srgbClr val="666666"/>
              </a:solidFill>
            </a:endParaRPr>
          </a:p>
        </p:txBody>
      </p:sp>
      <p:cxnSp>
        <p:nvCxnSpPr>
          <p:cNvPr id="3145749" name="Google Shape;259;p30"/>
          <p:cNvCxnSpPr>
            <a:cxnSpLocks/>
          </p:cNvCxnSpPr>
          <p:nvPr/>
        </p:nvCxnSpPr>
        <p:spPr>
          <a:xfrm>
            <a:off x="557617" y="651590"/>
            <a:ext cx="3541803" cy="23908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689" name="Google Shape;145;p20"/>
          <p:cNvSpPr txBox="1"/>
          <p:nvPr/>
        </p:nvSpPr>
        <p:spPr>
          <a:xfrm>
            <a:off x="234157" y="965061"/>
            <a:ext cx="7377233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Google Sans" panose="020B0604020202020204" charset="0"/>
              </a:rPr>
              <a:t>Some of the free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Google Sans" panose="020B0604020202020204" charset="0"/>
              </a:rPr>
              <a:t>elibrary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Google Sans" panose="020B0604020202020204" charset="0"/>
              </a:rPr>
              <a:t> that learners can access include 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Google Sans" panose="020B0604020202020204" charset="0"/>
            </a:endParaRPr>
          </a:p>
        </p:txBody>
      </p:sp>
      <p:pic>
        <p:nvPicPr>
          <p:cNvPr id="2097203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5711" y="93517"/>
            <a:ext cx="1734379" cy="789709"/>
          </a:xfrm>
          <a:prstGeom prst="rect">
            <a:avLst/>
          </a:prstGeom>
        </p:spPr>
      </p:pic>
      <p:pic>
        <p:nvPicPr>
          <p:cNvPr id="209720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894" y="2161303"/>
            <a:ext cx="1922318" cy="672727"/>
          </a:xfrm>
          <a:prstGeom prst="rect">
            <a:avLst/>
          </a:prstGeom>
        </p:spPr>
      </p:pic>
      <p:pic>
        <p:nvPicPr>
          <p:cNvPr id="2097205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7395" y="2133736"/>
            <a:ext cx="1232307" cy="1177363"/>
          </a:xfrm>
          <a:prstGeom prst="rect">
            <a:avLst/>
          </a:prstGeom>
        </p:spPr>
      </p:pic>
      <p:pic>
        <p:nvPicPr>
          <p:cNvPr id="2097206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2639" y="2078025"/>
            <a:ext cx="2667527" cy="839282"/>
          </a:xfrm>
          <a:prstGeom prst="rect">
            <a:avLst/>
          </a:prstGeom>
        </p:spPr>
      </p:pic>
      <p:pic>
        <p:nvPicPr>
          <p:cNvPr id="2097207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1613" y="2133736"/>
            <a:ext cx="2000000" cy="733333"/>
          </a:xfrm>
          <a:prstGeom prst="rect">
            <a:avLst/>
          </a:prstGeom>
        </p:spPr>
      </p:pic>
      <p:sp>
        <p:nvSpPr>
          <p:cNvPr id="1048690" name="Rectangle 12"/>
          <p:cNvSpPr/>
          <p:nvPr/>
        </p:nvSpPr>
        <p:spPr>
          <a:xfrm>
            <a:off x="2630661" y="4555408"/>
            <a:ext cx="15263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oogle Sans" panose="020B0604020202020204" charset="0"/>
                <a:hlinkClick r:id="rId12"/>
              </a:rPr>
              <a:t>https://b-ok.org/</a:t>
            </a:r>
            <a:endParaRPr lang="en-US" dirty="0">
              <a:latin typeface="Google Sans" panose="020B0604020202020204" charset="0"/>
            </a:endParaRPr>
          </a:p>
        </p:txBody>
      </p:sp>
      <p:sp>
        <p:nvSpPr>
          <p:cNvPr id="1048691" name="Google Shape;145;p20"/>
          <p:cNvSpPr txBox="1"/>
          <p:nvPr/>
        </p:nvSpPr>
        <p:spPr>
          <a:xfrm>
            <a:off x="234156" y="3954983"/>
            <a:ext cx="2592171" cy="39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Google Sans" panose="020B0604020202020204" charset="0"/>
              </a:rPr>
              <a:t>ebooks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Google Sans" panose="020B0604020202020204" charset="0"/>
              </a:rPr>
              <a:t> sites include:</a:t>
            </a:r>
          </a:p>
        </p:txBody>
      </p:sp>
      <p:sp>
        <p:nvSpPr>
          <p:cNvPr id="1048692" name="Rectangle 13"/>
          <p:cNvSpPr/>
          <p:nvPr/>
        </p:nvSpPr>
        <p:spPr>
          <a:xfrm>
            <a:off x="2627884" y="4048825"/>
            <a:ext cx="3218180" cy="294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oogle Sans" panose="020B0604020202020204" charset="0"/>
                <a:hlinkClick r:id="rId13"/>
              </a:rPr>
              <a:t>https://www.springeropen.com/books</a:t>
            </a:r>
            <a:endParaRPr lang="en-US" dirty="0">
              <a:latin typeface="Google Sans" panose="020B0604020202020204" charset="0"/>
            </a:endParaRPr>
          </a:p>
        </p:txBody>
      </p:sp>
      <p:sp>
        <p:nvSpPr>
          <p:cNvPr id="1048693" name="Rectangle 15"/>
          <p:cNvSpPr/>
          <p:nvPr/>
        </p:nvSpPr>
        <p:spPr>
          <a:xfrm>
            <a:off x="6138564" y="4071855"/>
            <a:ext cx="2418081" cy="294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oogle Sans" panose="020B0604020202020204" charset="0"/>
                <a:hlinkClick r:id="rId14"/>
              </a:rPr>
              <a:t>https://www.overdrive.com/</a:t>
            </a:r>
            <a:endParaRPr lang="en-US" dirty="0">
              <a:latin typeface="Google Sans" panose="020B0604020202020204" charset="0"/>
            </a:endParaRPr>
          </a:p>
        </p:txBody>
      </p:sp>
      <p:sp>
        <p:nvSpPr>
          <p:cNvPr id="1048694" name="Rectangle 16"/>
          <p:cNvSpPr/>
          <p:nvPr/>
        </p:nvSpPr>
        <p:spPr>
          <a:xfrm>
            <a:off x="4972747" y="4616934"/>
            <a:ext cx="1479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oogle Sans" panose="020B0604020202020204" charset="0"/>
                <a:hlinkClick r:id="rId15"/>
              </a:rPr>
              <a:t>https://libgen.is/</a:t>
            </a:r>
            <a:endParaRPr lang="en-US" dirty="0">
              <a:latin typeface="Google Sans" panose="020B06040202020202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Google Shape;265;p31"/>
          <p:cNvSpPr txBox="1"/>
          <p:nvPr/>
        </p:nvSpPr>
        <p:spPr>
          <a:xfrm>
            <a:off x="336175" y="285650"/>
            <a:ext cx="51168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accent5">
                    <a:lumMod val="75000"/>
                  </a:schemeClr>
                </a:solidFill>
              </a:rPr>
              <a:t>Potential Implementation Challenges</a:t>
            </a:r>
            <a:endParaRPr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145750" name="Google Shape;266;p31"/>
          <p:cNvCxnSpPr>
            <a:cxnSpLocks/>
          </p:cNvCxnSpPr>
          <p:nvPr/>
        </p:nvCxnSpPr>
        <p:spPr>
          <a:xfrm flipV="1">
            <a:off x="432925" y="882650"/>
            <a:ext cx="4554711" cy="18325"/>
          </a:xfrm>
          <a:prstGeom prst="straightConnector1">
            <a:avLst/>
          </a:prstGeom>
          <a:noFill/>
          <a:ln w="2857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698" name="Google Shape;267;p31"/>
          <p:cNvSpPr txBox="1"/>
          <p:nvPr/>
        </p:nvSpPr>
        <p:spPr>
          <a:xfrm>
            <a:off x="583500" y="1187175"/>
            <a:ext cx="5589900" cy="18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Unreliable connectivity:</a:t>
            </a:r>
            <a:r>
              <a:rPr lang="e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 One of the lingering challenges of working online is unreliable internet connectivity. We would like to encourage that you do the best you can to stay connected.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Affordability:</a:t>
            </a:r>
            <a:r>
              <a:rPr lang="e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 Data affordability is also another critical issue. We will be sharing with us in a bit of best subscription plan for the different network.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097208" name="Google Shape;268;p31"/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9523" y="1277327"/>
            <a:ext cx="2721078" cy="20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147" y="101473"/>
            <a:ext cx="1272511" cy="48267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Google Shape;274;p32"/>
          <p:cNvSpPr txBox="1"/>
          <p:nvPr/>
        </p:nvSpPr>
        <p:spPr>
          <a:xfrm>
            <a:off x="336175" y="285650"/>
            <a:ext cx="51168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5">
                    <a:lumMod val="75000"/>
                  </a:schemeClr>
                </a:solidFill>
              </a:rPr>
              <a:t>Addressing Challenges</a:t>
            </a:r>
            <a:endParaRPr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145730" name="Google Shape;275;p32"/>
          <p:cNvCxnSpPr>
            <a:cxnSpLocks/>
          </p:cNvCxnSpPr>
          <p:nvPr/>
        </p:nvCxnSpPr>
        <p:spPr>
          <a:xfrm>
            <a:off x="391361" y="838631"/>
            <a:ext cx="3952039" cy="727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1" name="Google Shape;276;p32"/>
          <p:cNvCxnSpPr>
            <a:cxnSpLocks/>
          </p:cNvCxnSpPr>
          <p:nvPr/>
        </p:nvCxnSpPr>
        <p:spPr>
          <a:xfrm>
            <a:off x="2334232" y="2160165"/>
            <a:ext cx="0" cy="23361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48593" name="Google Shape;277;p32"/>
          <p:cNvSpPr txBox="1"/>
          <p:nvPr/>
        </p:nvSpPr>
        <p:spPr>
          <a:xfrm>
            <a:off x="234624" y="1148152"/>
            <a:ext cx="5942265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5">
                    <a:lumMod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Special data plans - more data to connect during Covid-19</a:t>
            </a:r>
            <a:endParaRPr sz="1600" dirty="0">
              <a:solidFill>
                <a:schemeClr val="accent5">
                  <a:lumMod val="50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097156" name="Google Shape;278;p32"/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638" y="2177926"/>
            <a:ext cx="1195000" cy="11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4" name="Google Shape;279;p32"/>
          <p:cNvSpPr txBox="1"/>
          <p:nvPr/>
        </p:nvSpPr>
        <p:spPr>
          <a:xfrm>
            <a:off x="234624" y="3492848"/>
            <a:ext cx="2167452" cy="85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1200" dirty="0" smtClean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1gb </a:t>
            </a:r>
            <a:r>
              <a:rPr lang="en" sz="1200" dirty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for </a:t>
            </a:r>
            <a:r>
              <a:rPr lang="en" sz="1200" dirty="0" smtClean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2000 (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9am to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5pm)</a:t>
            </a:r>
            <a:r>
              <a:rPr lang="en" sz="1200" dirty="0" smtClean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 </a:t>
            </a:r>
            <a:endParaRPr sz="1200" dirty="0">
              <a:solidFill>
                <a:schemeClr val="accent5">
                  <a:lumMod val="50000"/>
                </a:schemeClr>
              </a:solidFill>
              <a:latin typeface="Google Sans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30gb </a:t>
            </a:r>
            <a:r>
              <a:rPr lang="en" sz="1200" dirty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for </a:t>
            </a:r>
            <a:r>
              <a:rPr lang="en" sz="1200" dirty="0" smtClean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100k (30 days)</a:t>
            </a:r>
            <a:endParaRPr sz="1200" dirty="0">
              <a:solidFill>
                <a:schemeClr val="accent5">
                  <a:lumMod val="50000"/>
                </a:schemeClr>
              </a:solidFill>
              <a:latin typeface="Google Sans" panose="020B0604020202020204" charset="0"/>
            </a:endParaRPr>
          </a:p>
        </p:txBody>
      </p:sp>
      <p:cxnSp>
        <p:nvCxnSpPr>
          <p:cNvPr id="3145732" name="Google Shape;280;p32"/>
          <p:cNvCxnSpPr>
            <a:cxnSpLocks/>
          </p:cNvCxnSpPr>
          <p:nvPr/>
        </p:nvCxnSpPr>
        <p:spPr>
          <a:xfrm>
            <a:off x="4654872" y="2160165"/>
            <a:ext cx="0" cy="23361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48595" name="Google Shape;282;p32"/>
          <p:cNvSpPr txBox="1"/>
          <p:nvPr/>
        </p:nvSpPr>
        <p:spPr>
          <a:xfrm>
            <a:off x="2533267" y="3492848"/>
            <a:ext cx="2094152" cy="100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200" dirty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*</a:t>
            </a:r>
            <a:r>
              <a:rPr lang="en" sz="1200" dirty="0" smtClean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133*1#</a:t>
            </a:r>
          </a:p>
          <a:p>
            <a:pPr lvl="0"/>
            <a:r>
              <a:rPr lang="en" sz="1200" dirty="0" smtClean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3.6gb </a:t>
            </a:r>
            <a:r>
              <a:rPr lang="en" sz="1200" dirty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for 7</a:t>
            </a:r>
            <a:r>
              <a:rPr lang="en" sz="1200" dirty="0" smtClean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000 </a:t>
            </a:r>
            <a:r>
              <a:rPr lang="en" sz="1200" dirty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( 7</a:t>
            </a:r>
            <a:r>
              <a:rPr lang="en" sz="1200" dirty="0" smtClean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 </a:t>
            </a:r>
            <a:r>
              <a:rPr lang="en" sz="1200" dirty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days)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8</a:t>
            </a:r>
            <a:r>
              <a:rPr lang="en" sz="1200" dirty="0" smtClean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gb </a:t>
            </a:r>
            <a:r>
              <a:rPr lang="en" sz="1200" dirty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for </a:t>
            </a:r>
            <a:r>
              <a:rPr lang="en" sz="1200" dirty="0" smtClean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20000 ( 30 days)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5">
                  <a:lumMod val="50000"/>
                </a:schemeClr>
              </a:solidFill>
              <a:latin typeface="Google Sans" panose="020B0604020202020204" charset="0"/>
            </a:endParaRPr>
          </a:p>
        </p:txBody>
      </p:sp>
      <p:pic>
        <p:nvPicPr>
          <p:cNvPr id="2097157" name="Google Shape;283;p32"/>
          <p:cNvPicPr preferRelativeResize="0">
            <a:picLocks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6064" y="1937590"/>
            <a:ext cx="1496773" cy="161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6" name="Google Shape;284;p32"/>
          <p:cNvSpPr txBox="1"/>
          <p:nvPr/>
        </p:nvSpPr>
        <p:spPr>
          <a:xfrm>
            <a:off x="4761025" y="3749466"/>
            <a:ext cx="2034629" cy="671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*</a:t>
            </a:r>
            <a:r>
              <a:rPr lang="en" sz="1200" dirty="0" smtClean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175#</a:t>
            </a:r>
            <a:endParaRPr sz="1200" dirty="0">
              <a:solidFill>
                <a:schemeClr val="accent5">
                  <a:lumMod val="50000"/>
                </a:schemeClr>
              </a:solidFill>
              <a:latin typeface="Google Sans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7gb for 20000 (1 week)</a:t>
            </a:r>
            <a:endParaRPr sz="1200" dirty="0">
              <a:solidFill>
                <a:schemeClr val="accent5">
                  <a:lumMod val="50000"/>
                </a:schemeClr>
              </a:solidFill>
              <a:latin typeface="Google Sans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20gb for 50000 (30 </a:t>
            </a:r>
            <a:r>
              <a:rPr lang="en" sz="1200" dirty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days)</a:t>
            </a:r>
            <a:endParaRPr sz="1200" dirty="0">
              <a:solidFill>
                <a:schemeClr val="accent5">
                  <a:lumMod val="50000"/>
                </a:schemeClr>
              </a:solidFill>
              <a:latin typeface="Google Sans" panose="020B0604020202020204" charset="0"/>
            </a:endParaRPr>
          </a:p>
        </p:txBody>
      </p:sp>
      <p:pic>
        <p:nvPicPr>
          <p:cNvPr id="2097158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825" y="101473"/>
            <a:ext cx="1841833" cy="698627"/>
          </a:xfrm>
          <a:prstGeom prst="rect">
            <a:avLst/>
          </a:prstGeom>
        </p:spPr>
      </p:pic>
      <p:pic>
        <p:nvPicPr>
          <p:cNvPr id="2097159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8464" y="2218852"/>
            <a:ext cx="2227758" cy="1186209"/>
          </a:xfrm>
          <a:prstGeom prst="rect">
            <a:avLst/>
          </a:prstGeom>
        </p:spPr>
      </p:pic>
      <p:cxnSp>
        <p:nvCxnSpPr>
          <p:cNvPr id="3145733" name="Google Shape;280;p32"/>
          <p:cNvCxnSpPr>
            <a:cxnSpLocks/>
          </p:cNvCxnSpPr>
          <p:nvPr/>
        </p:nvCxnSpPr>
        <p:spPr>
          <a:xfrm>
            <a:off x="6823107" y="2146309"/>
            <a:ext cx="0" cy="23361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2097160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1526" y="1937590"/>
            <a:ext cx="1899711" cy="1555258"/>
          </a:xfrm>
          <a:prstGeom prst="rect">
            <a:avLst/>
          </a:prstGeom>
        </p:spPr>
      </p:pic>
      <p:sp>
        <p:nvSpPr>
          <p:cNvPr id="1048597" name="Google Shape;284;p32"/>
          <p:cNvSpPr txBox="1"/>
          <p:nvPr/>
        </p:nvSpPr>
        <p:spPr>
          <a:xfrm>
            <a:off x="6850561" y="3596604"/>
            <a:ext cx="2293439" cy="10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50gb for 25000 (30 days)</a:t>
            </a:r>
            <a:endParaRPr sz="1200" dirty="0">
              <a:solidFill>
                <a:schemeClr val="accent5">
                  <a:lumMod val="50000"/>
                </a:schemeClr>
              </a:solidFill>
              <a:latin typeface="Google Sans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" sz="1200" dirty="0" smtClean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100gb for 45000 (30 days)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**Special offer to students</a:t>
            </a:r>
          </a:p>
          <a:p>
            <a:r>
              <a:rPr lang="en" sz="1200" dirty="0" smtClean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**100gb </a:t>
            </a:r>
            <a:r>
              <a:rPr lang="en" sz="1200" dirty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for </a:t>
            </a:r>
            <a:r>
              <a:rPr lang="en" sz="1200" dirty="0" smtClean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30000 </a:t>
            </a:r>
            <a:r>
              <a:rPr lang="en" sz="1200" dirty="0">
                <a:solidFill>
                  <a:schemeClr val="accent5">
                    <a:lumMod val="50000"/>
                  </a:schemeClr>
                </a:solidFill>
                <a:latin typeface="Google Sans" panose="020B0604020202020204" charset="0"/>
              </a:rPr>
              <a:t>(30 days)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5">
                  <a:lumMod val="50000"/>
                </a:schemeClr>
              </a:solidFill>
              <a:latin typeface="Google Sans" panose="020B06040202020202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Google Shape;295;p33"/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76" y="550718"/>
            <a:ext cx="6314006" cy="459278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8" name="Google Shape;291;p33"/>
          <p:cNvSpPr txBox="1"/>
          <p:nvPr/>
        </p:nvSpPr>
        <p:spPr>
          <a:xfrm>
            <a:off x="190703" y="119974"/>
            <a:ext cx="51168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5">
                    <a:lumMod val="75000"/>
                  </a:schemeClr>
                </a:solidFill>
              </a:rPr>
              <a:t>Next step</a:t>
            </a:r>
            <a:endParaRPr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145729" name="Google Shape;292;p33"/>
          <p:cNvCxnSpPr>
            <a:cxnSpLocks/>
          </p:cNvCxnSpPr>
          <p:nvPr/>
        </p:nvCxnSpPr>
        <p:spPr>
          <a:xfrm>
            <a:off x="287453" y="735299"/>
            <a:ext cx="2558400" cy="0"/>
          </a:xfrm>
          <a:prstGeom prst="straightConnector1">
            <a:avLst/>
          </a:prstGeom>
          <a:noFill/>
          <a:ln w="28575" cap="flat" cmpd="sng">
            <a:solidFill>
              <a:srgbClr val="5B0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589" name="Google Shape;293;p33"/>
          <p:cNvSpPr txBox="1"/>
          <p:nvPr/>
        </p:nvSpPr>
        <p:spPr>
          <a:xfrm>
            <a:off x="6203448" y="2194909"/>
            <a:ext cx="3117398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002060"/>
                </a:solidFill>
                <a:latin typeface="Google Sans"/>
                <a:ea typeface="Google Sans"/>
                <a:cs typeface="Google Sans"/>
                <a:sym typeface="Google Sans"/>
              </a:rPr>
              <a:t>Share what you’ve learnt with your network</a:t>
            </a:r>
            <a:endParaRPr sz="2200" dirty="0">
              <a:solidFill>
                <a:srgbClr val="00206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097155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147" y="101473"/>
            <a:ext cx="1272511" cy="4826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Google Shape;301;p34"/>
          <p:cNvCxnSpPr>
            <a:cxnSpLocks/>
          </p:cNvCxnSpPr>
          <p:nvPr/>
        </p:nvCxnSpPr>
        <p:spPr>
          <a:xfrm flipV="1">
            <a:off x="2095470" y="2805546"/>
            <a:ext cx="3983212" cy="14282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585" name="Google Shape;300;p34"/>
          <p:cNvSpPr txBox="1"/>
          <p:nvPr/>
        </p:nvSpPr>
        <p:spPr>
          <a:xfrm>
            <a:off x="2095470" y="1720183"/>
            <a:ext cx="51168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Thank you</a:t>
            </a:r>
            <a:endParaRPr sz="6000" b="1" dirty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744" y="0"/>
            <a:ext cx="2419209" cy="2419209"/>
          </a:xfrm>
          <a:prstGeom prst="rect">
            <a:avLst/>
          </a:prstGeom>
        </p:spPr>
      </p:pic>
      <p:sp>
        <p:nvSpPr>
          <p:cNvPr id="1048582" name="Text Placeholder 2"/>
          <p:cNvSpPr>
            <a:spLocks noGrp="1"/>
          </p:cNvSpPr>
          <p:nvPr>
            <p:ph type="body" idx="1"/>
          </p:nvPr>
        </p:nvSpPr>
        <p:spPr>
          <a:xfrm>
            <a:off x="540327" y="539650"/>
            <a:ext cx="6637318" cy="2120661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Google Sans" panose="020B0604020202020204" charset="0"/>
              </a:rPr>
              <a:t>Some Contents were adapted from SFG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Google Sans" panose="020B0604020202020204" charset="0"/>
              </a:rPr>
              <a:t>EdTech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Google Sans" panose="020B0604020202020204" charset="0"/>
              </a:rPr>
              <a:t>. Initiative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Google Sans" panose="020B0604020202020204" charset="0"/>
            </a:endParaRPr>
          </a:p>
        </p:txBody>
      </p:sp>
      <p:pic>
        <p:nvPicPr>
          <p:cNvPr id="209715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8523"/>
            <a:ext cx="4447309" cy="2024977"/>
          </a:xfrm>
          <a:prstGeom prst="rect">
            <a:avLst/>
          </a:prstGeom>
        </p:spPr>
      </p:pic>
      <p:sp>
        <p:nvSpPr>
          <p:cNvPr id="1048583" name="Google Shape;300;p34"/>
          <p:cNvSpPr txBox="1"/>
          <p:nvPr/>
        </p:nvSpPr>
        <p:spPr>
          <a:xfrm>
            <a:off x="1015407" y="2504672"/>
            <a:ext cx="6863804" cy="116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 KIU eLearning Team</a:t>
            </a:r>
            <a:endParaRPr sz="2800" dirty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48584" name="Google Shape;300;p34"/>
          <p:cNvSpPr txBox="1"/>
          <p:nvPr/>
        </p:nvSpPr>
        <p:spPr>
          <a:xfrm>
            <a:off x="1167540" y="3118523"/>
            <a:ext cx="6559537" cy="116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For enquiries: e</a:t>
            </a:r>
            <a:r>
              <a:rPr lang="en" sz="1800" b="1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learning.project@kiu.ac.ug</a:t>
            </a:r>
            <a:endParaRPr sz="1800" b="1" dirty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Google Shape;62;p14"/>
          <p:cNvSpPr txBox="1"/>
          <p:nvPr/>
        </p:nvSpPr>
        <p:spPr>
          <a:xfrm>
            <a:off x="2206525" y="2038675"/>
            <a:ext cx="45804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3">
                    <a:lumMod val="50000"/>
                  </a:schemeClr>
                </a:solidFill>
              </a:rPr>
              <a:t>Why we are Here?</a:t>
            </a:r>
            <a:endParaRPr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145734" name="Google Shape;63;p14"/>
          <p:cNvCxnSpPr>
            <a:cxnSpLocks/>
          </p:cNvCxnSpPr>
          <p:nvPr/>
        </p:nvCxnSpPr>
        <p:spPr>
          <a:xfrm>
            <a:off x="2531725" y="2804550"/>
            <a:ext cx="4070700" cy="15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97163" name="Google Shape;64;p14"/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724" y="263349"/>
            <a:ext cx="4600051" cy="46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4" name="Google Shape;66;p14"/>
          <p:cNvPicPr preferRelativeResize="0">
            <a:picLocks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89195"/>
            <a:ext cx="467099" cy="46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09" name="Google Shape;54;p13"/>
          <p:cNvSpPr txBox="1"/>
          <p:nvPr/>
        </p:nvSpPr>
        <p:spPr>
          <a:xfrm>
            <a:off x="0" y="4626499"/>
            <a:ext cx="8908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Response to ensure #LearningNeverStops during the COVID-19 </a:t>
            </a:r>
            <a:r>
              <a:rPr lang="en" dirty="0" smtClean="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lockdown#Uganda</a:t>
            </a:r>
            <a:endParaRPr dirty="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097165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711" y="93517"/>
            <a:ext cx="1734379" cy="7897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Google Shape;71;p15"/>
          <p:cNvSpPr txBox="1"/>
          <p:nvPr/>
        </p:nvSpPr>
        <p:spPr>
          <a:xfrm>
            <a:off x="2227658" y="2108386"/>
            <a:ext cx="6807000" cy="13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3">
                    <a:lumMod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Over </a:t>
            </a:r>
            <a:r>
              <a:rPr lang="en" sz="2500" dirty="0" smtClean="0">
                <a:solidFill>
                  <a:schemeClr val="accent3">
                    <a:lumMod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186 </a:t>
            </a:r>
            <a:r>
              <a:rPr lang="en" sz="2500" dirty="0">
                <a:solidFill>
                  <a:schemeClr val="accent3">
                    <a:lumMod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countries, including </a:t>
            </a:r>
            <a:r>
              <a:rPr lang="en" sz="2500" dirty="0" smtClean="0">
                <a:solidFill>
                  <a:schemeClr val="accent3">
                    <a:lumMod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Uganda </a:t>
            </a:r>
            <a:r>
              <a:rPr lang="en" sz="2500" dirty="0">
                <a:solidFill>
                  <a:schemeClr val="accent3">
                    <a:lumMod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have implemented school closures</a:t>
            </a:r>
            <a:endParaRPr sz="2500" dirty="0">
              <a:solidFill>
                <a:schemeClr val="accent3">
                  <a:lumMod val="50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48613" name="Google Shape;72;p15"/>
          <p:cNvSpPr txBox="1"/>
          <p:nvPr/>
        </p:nvSpPr>
        <p:spPr>
          <a:xfrm>
            <a:off x="336175" y="285650"/>
            <a:ext cx="51168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3">
                    <a:lumMod val="50000"/>
                  </a:schemeClr>
                </a:solidFill>
              </a:rPr>
              <a:t>#COVID-19 Lockdown</a:t>
            </a:r>
            <a:endParaRPr sz="280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145735" name="Google Shape;73;p15"/>
          <p:cNvCxnSpPr>
            <a:cxnSpLocks/>
          </p:cNvCxnSpPr>
          <p:nvPr/>
        </p:nvCxnSpPr>
        <p:spPr>
          <a:xfrm>
            <a:off x="432925" y="900975"/>
            <a:ext cx="2558400" cy="0"/>
          </a:xfrm>
          <a:prstGeom prst="straightConnector1">
            <a:avLst/>
          </a:prstGeom>
          <a:noFill/>
          <a:ln w="28575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614" name="Google Shape;74;p15"/>
          <p:cNvSpPr txBox="1"/>
          <p:nvPr/>
        </p:nvSpPr>
        <p:spPr>
          <a:xfrm>
            <a:off x="6686175" y="4820575"/>
            <a:ext cx="30000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accent3">
                    <a:lumMod val="50000"/>
                  </a:schemeClr>
                </a:solidFill>
              </a:rPr>
              <a:t>UNESCO - </a:t>
            </a:r>
            <a:r>
              <a:rPr lang="en" sz="1200" i="1" dirty="0" smtClean="0">
                <a:solidFill>
                  <a:schemeClr val="accent3">
                    <a:lumMod val="50000"/>
                  </a:schemeClr>
                </a:solidFill>
              </a:rPr>
              <a:t>April </a:t>
            </a:r>
            <a:r>
              <a:rPr lang="en" sz="1200" i="1" dirty="0">
                <a:solidFill>
                  <a:schemeClr val="accent3">
                    <a:lumMod val="50000"/>
                  </a:schemeClr>
                </a:solidFill>
              </a:rPr>
              <a:t>2020</a:t>
            </a:r>
            <a:endParaRPr sz="1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97166" name="Google Shape;75;p15"/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89195"/>
            <a:ext cx="467099" cy="46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5" name="Google Shape;77;p15"/>
          <p:cNvSpPr/>
          <p:nvPr/>
        </p:nvSpPr>
        <p:spPr>
          <a:xfrm>
            <a:off x="467101" y="2026227"/>
            <a:ext cx="1673426" cy="1358752"/>
          </a:xfrm>
          <a:custGeom>
            <a:avLst/>
            <a:gdLst/>
            <a:ahLst/>
            <a:cxnLst/>
            <a:rect l="l" t="t" r="r" b="b"/>
            <a:pathLst>
              <a:path w="10294" h="6967" extrusionOk="0">
                <a:moveTo>
                  <a:pt x="7926" y="3202"/>
                </a:moveTo>
                <a:lnTo>
                  <a:pt x="8004" y="4647"/>
                </a:lnTo>
                <a:lnTo>
                  <a:pt x="8004" y="4715"/>
                </a:lnTo>
                <a:lnTo>
                  <a:pt x="7994" y="4793"/>
                </a:lnTo>
                <a:lnTo>
                  <a:pt x="7965" y="4871"/>
                </a:lnTo>
                <a:lnTo>
                  <a:pt x="7926" y="4948"/>
                </a:lnTo>
                <a:lnTo>
                  <a:pt x="7878" y="5026"/>
                </a:lnTo>
                <a:lnTo>
                  <a:pt x="7810" y="5084"/>
                </a:lnTo>
                <a:lnTo>
                  <a:pt x="7732" y="5162"/>
                </a:lnTo>
                <a:lnTo>
                  <a:pt x="7635" y="5220"/>
                </a:lnTo>
                <a:lnTo>
                  <a:pt x="7538" y="5288"/>
                </a:lnTo>
                <a:lnTo>
                  <a:pt x="7432" y="5356"/>
                </a:lnTo>
                <a:lnTo>
                  <a:pt x="7315" y="5404"/>
                </a:lnTo>
                <a:lnTo>
                  <a:pt x="7189" y="5462"/>
                </a:lnTo>
                <a:lnTo>
                  <a:pt x="7053" y="5521"/>
                </a:lnTo>
                <a:lnTo>
                  <a:pt x="6908" y="5559"/>
                </a:lnTo>
                <a:lnTo>
                  <a:pt x="6753" y="5608"/>
                </a:lnTo>
                <a:lnTo>
                  <a:pt x="6597" y="5647"/>
                </a:lnTo>
                <a:lnTo>
                  <a:pt x="6258" y="5715"/>
                </a:lnTo>
                <a:lnTo>
                  <a:pt x="5899" y="5763"/>
                </a:lnTo>
                <a:lnTo>
                  <a:pt x="5530" y="5792"/>
                </a:lnTo>
                <a:lnTo>
                  <a:pt x="5142" y="5802"/>
                </a:lnTo>
                <a:lnTo>
                  <a:pt x="4773" y="5792"/>
                </a:lnTo>
                <a:lnTo>
                  <a:pt x="4405" y="5763"/>
                </a:lnTo>
                <a:lnTo>
                  <a:pt x="4046" y="5715"/>
                </a:lnTo>
                <a:lnTo>
                  <a:pt x="3706" y="5647"/>
                </a:lnTo>
                <a:lnTo>
                  <a:pt x="3541" y="5608"/>
                </a:lnTo>
                <a:lnTo>
                  <a:pt x="3386" y="5559"/>
                </a:lnTo>
                <a:lnTo>
                  <a:pt x="3250" y="5521"/>
                </a:lnTo>
                <a:lnTo>
                  <a:pt x="3105" y="5462"/>
                </a:lnTo>
                <a:lnTo>
                  <a:pt x="2979" y="5404"/>
                </a:lnTo>
                <a:lnTo>
                  <a:pt x="2862" y="5356"/>
                </a:lnTo>
                <a:lnTo>
                  <a:pt x="2756" y="5288"/>
                </a:lnTo>
                <a:lnTo>
                  <a:pt x="2649" y="5220"/>
                </a:lnTo>
                <a:lnTo>
                  <a:pt x="2562" y="5162"/>
                </a:lnTo>
                <a:lnTo>
                  <a:pt x="2484" y="5084"/>
                </a:lnTo>
                <a:lnTo>
                  <a:pt x="2426" y="5026"/>
                </a:lnTo>
                <a:lnTo>
                  <a:pt x="2368" y="4948"/>
                </a:lnTo>
                <a:lnTo>
                  <a:pt x="2329" y="4871"/>
                </a:lnTo>
                <a:lnTo>
                  <a:pt x="2300" y="4793"/>
                </a:lnTo>
                <a:lnTo>
                  <a:pt x="2290" y="4715"/>
                </a:lnTo>
                <a:lnTo>
                  <a:pt x="2280" y="4647"/>
                </a:lnTo>
                <a:lnTo>
                  <a:pt x="2368" y="3202"/>
                </a:lnTo>
                <a:lnTo>
                  <a:pt x="4938" y="4027"/>
                </a:lnTo>
                <a:lnTo>
                  <a:pt x="5035" y="4046"/>
                </a:lnTo>
                <a:lnTo>
                  <a:pt x="5142" y="4056"/>
                </a:lnTo>
                <a:lnTo>
                  <a:pt x="5268" y="4046"/>
                </a:lnTo>
                <a:lnTo>
                  <a:pt x="5365" y="4027"/>
                </a:lnTo>
                <a:close/>
                <a:moveTo>
                  <a:pt x="10197" y="1601"/>
                </a:moveTo>
                <a:lnTo>
                  <a:pt x="10245" y="1621"/>
                </a:lnTo>
                <a:lnTo>
                  <a:pt x="10264" y="1650"/>
                </a:lnTo>
                <a:lnTo>
                  <a:pt x="10284" y="1698"/>
                </a:lnTo>
                <a:lnTo>
                  <a:pt x="10294" y="1737"/>
                </a:lnTo>
                <a:lnTo>
                  <a:pt x="10284" y="1786"/>
                </a:lnTo>
                <a:lnTo>
                  <a:pt x="10264" y="1824"/>
                </a:lnTo>
                <a:lnTo>
                  <a:pt x="10245" y="1863"/>
                </a:lnTo>
                <a:lnTo>
                  <a:pt x="10197" y="1873"/>
                </a:lnTo>
                <a:lnTo>
                  <a:pt x="5191" y="3474"/>
                </a:lnTo>
                <a:lnTo>
                  <a:pt x="5142" y="3483"/>
                </a:lnTo>
                <a:lnTo>
                  <a:pt x="5103" y="3474"/>
                </a:lnTo>
                <a:lnTo>
                  <a:pt x="2193" y="2533"/>
                </a:lnTo>
                <a:lnTo>
                  <a:pt x="2106" y="2630"/>
                </a:lnTo>
                <a:lnTo>
                  <a:pt x="2018" y="2746"/>
                </a:lnTo>
                <a:lnTo>
                  <a:pt x="1941" y="2882"/>
                </a:lnTo>
                <a:lnTo>
                  <a:pt x="1873" y="3047"/>
                </a:lnTo>
                <a:lnTo>
                  <a:pt x="1815" y="3231"/>
                </a:lnTo>
                <a:lnTo>
                  <a:pt x="1776" y="3425"/>
                </a:lnTo>
                <a:lnTo>
                  <a:pt x="1737" y="3639"/>
                </a:lnTo>
                <a:lnTo>
                  <a:pt x="1718" y="3862"/>
                </a:lnTo>
                <a:lnTo>
                  <a:pt x="1776" y="3900"/>
                </a:lnTo>
                <a:lnTo>
                  <a:pt x="1844" y="3949"/>
                </a:lnTo>
                <a:lnTo>
                  <a:pt x="1892" y="4007"/>
                </a:lnTo>
                <a:lnTo>
                  <a:pt x="1931" y="4056"/>
                </a:lnTo>
                <a:lnTo>
                  <a:pt x="1960" y="4124"/>
                </a:lnTo>
                <a:lnTo>
                  <a:pt x="1979" y="4192"/>
                </a:lnTo>
                <a:lnTo>
                  <a:pt x="1999" y="4269"/>
                </a:lnTo>
                <a:lnTo>
                  <a:pt x="1999" y="4356"/>
                </a:lnTo>
                <a:lnTo>
                  <a:pt x="1999" y="4424"/>
                </a:lnTo>
                <a:lnTo>
                  <a:pt x="1979" y="4502"/>
                </a:lnTo>
                <a:lnTo>
                  <a:pt x="1960" y="4560"/>
                </a:lnTo>
                <a:lnTo>
                  <a:pt x="1941" y="4628"/>
                </a:lnTo>
                <a:lnTo>
                  <a:pt x="1902" y="4696"/>
                </a:lnTo>
                <a:lnTo>
                  <a:pt x="1853" y="4735"/>
                </a:lnTo>
                <a:lnTo>
                  <a:pt x="1795" y="4793"/>
                </a:lnTo>
                <a:lnTo>
                  <a:pt x="1747" y="4842"/>
                </a:lnTo>
                <a:lnTo>
                  <a:pt x="1999" y="6801"/>
                </a:lnTo>
                <a:lnTo>
                  <a:pt x="1999" y="6859"/>
                </a:lnTo>
                <a:lnTo>
                  <a:pt x="1960" y="6918"/>
                </a:lnTo>
                <a:lnTo>
                  <a:pt x="1921" y="6956"/>
                </a:lnTo>
                <a:lnTo>
                  <a:pt x="1892" y="6966"/>
                </a:lnTo>
                <a:lnTo>
                  <a:pt x="1863" y="6966"/>
                </a:lnTo>
                <a:lnTo>
                  <a:pt x="1000" y="6966"/>
                </a:lnTo>
                <a:lnTo>
                  <a:pt x="961" y="6966"/>
                </a:lnTo>
                <a:lnTo>
                  <a:pt x="941" y="6956"/>
                </a:lnTo>
                <a:lnTo>
                  <a:pt x="893" y="6918"/>
                </a:lnTo>
                <a:lnTo>
                  <a:pt x="874" y="6889"/>
                </a:lnTo>
                <a:lnTo>
                  <a:pt x="864" y="6859"/>
                </a:lnTo>
                <a:lnTo>
                  <a:pt x="854" y="6801"/>
                </a:lnTo>
                <a:lnTo>
                  <a:pt x="1116" y="4842"/>
                </a:lnTo>
                <a:lnTo>
                  <a:pt x="1058" y="4793"/>
                </a:lnTo>
                <a:lnTo>
                  <a:pt x="1000" y="4735"/>
                </a:lnTo>
                <a:lnTo>
                  <a:pt x="951" y="4696"/>
                </a:lnTo>
                <a:lnTo>
                  <a:pt x="922" y="4628"/>
                </a:lnTo>
                <a:lnTo>
                  <a:pt x="893" y="4560"/>
                </a:lnTo>
                <a:lnTo>
                  <a:pt x="874" y="4502"/>
                </a:lnTo>
                <a:lnTo>
                  <a:pt x="864" y="4424"/>
                </a:lnTo>
                <a:lnTo>
                  <a:pt x="854" y="4356"/>
                </a:lnTo>
                <a:lnTo>
                  <a:pt x="864" y="4269"/>
                </a:lnTo>
                <a:lnTo>
                  <a:pt x="874" y="4192"/>
                </a:lnTo>
                <a:lnTo>
                  <a:pt x="903" y="4124"/>
                </a:lnTo>
                <a:lnTo>
                  <a:pt x="932" y="4056"/>
                </a:lnTo>
                <a:lnTo>
                  <a:pt x="971" y="4007"/>
                </a:lnTo>
                <a:lnTo>
                  <a:pt x="1019" y="3949"/>
                </a:lnTo>
                <a:lnTo>
                  <a:pt x="1087" y="3891"/>
                </a:lnTo>
                <a:lnTo>
                  <a:pt x="1145" y="3852"/>
                </a:lnTo>
                <a:lnTo>
                  <a:pt x="1165" y="3619"/>
                </a:lnTo>
                <a:lnTo>
                  <a:pt x="1194" y="3406"/>
                </a:lnTo>
                <a:lnTo>
                  <a:pt x="1232" y="3202"/>
                </a:lnTo>
                <a:lnTo>
                  <a:pt x="1281" y="3008"/>
                </a:lnTo>
                <a:lnTo>
                  <a:pt x="1339" y="2824"/>
                </a:lnTo>
                <a:lnTo>
                  <a:pt x="1417" y="2659"/>
                </a:lnTo>
                <a:lnTo>
                  <a:pt x="1494" y="2503"/>
                </a:lnTo>
                <a:lnTo>
                  <a:pt x="1591" y="2358"/>
                </a:lnTo>
                <a:lnTo>
                  <a:pt x="97" y="1873"/>
                </a:lnTo>
                <a:lnTo>
                  <a:pt x="59" y="1863"/>
                </a:lnTo>
                <a:lnTo>
                  <a:pt x="20" y="1824"/>
                </a:lnTo>
                <a:lnTo>
                  <a:pt x="0" y="1786"/>
                </a:lnTo>
                <a:lnTo>
                  <a:pt x="0" y="1737"/>
                </a:lnTo>
                <a:lnTo>
                  <a:pt x="0" y="1698"/>
                </a:lnTo>
                <a:lnTo>
                  <a:pt x="20" y="1650"/>
                </a:lnTo>
                <a:lnTo>
                  <a:pt x="59" y="1621"/>
                </a:lnTo>
                <a:lnTo>
                  <a:pt x="97" y="1601"/>
                </a:lnTo>
                <a:lnTo>
                  <a:pt x="5103" y="1"/>
                </a:lnTo>
                <a:lnTo>
                  <a:pt x="5142" y="1"/>
                </a:lnTo>
                <a:lnTo>
                  <a:pt x="5191" y="1"/>
                </a:ln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8616" name="Google Shape;54;p13"/>
          <p:cNvSpPr txBox="1"/>
          <p:nvPr/>
        </p:nvSpPr>
        <p:spPr>
          <a:xfrm>
            <a:off x="-145473" y="4325054"/>
            <a:ext cx="8908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>
                    <a:lumMod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Response to ensure #LearningNeverStops during the COVID-19 </a:t>
            </a:r>
            <a:r>
              <a:rPr lang="en" dirty="0" smtClean="0">
                <a:solidFill>
                  <a:schemeClr val="accent3">
                    <a:lumMod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lockdown#Uganda</a:t>
            </a:r>
            <a:endParaRPr dirty="0">
              <a:solidFill>
                <a:schemeClr val="accent3">
                  <a:lumMod val="50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097167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321" y="-1"/>
            <a:ext cx="1734379" cy="7897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Google Shape;82;p16"/>
          <p:cNvSpPr txBox="1"/>
          <p:nvPr/>
        </p:nvSpPr>
        <p:spPr>
          <a:xfrm>
            <a:off x="1198487" y="2711929"/>
            <a:ext cx="6667200" cy="13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3">
                    <a:lumMod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This has impacted approximately 1.4 billion children and youth across the world</a:t>
            </a:r>
            <a:endParaRPr sz="2500" dirty="0">
              <a:solidFill>
                <a:schemeClr val="accent3">
                  <a:lumMod val="50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48620" name="Google Shape;83;p16"/>
          <p:cNvSpPr txBox="1"/>
          <p:nvPr/>
        </p:nvSpPr>
        <p:spPr>
          <a:xfrm>
            <a:off x="336175" y="285650"/>
            <a:ext cx="51168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3">
                    <a:lumMod val="50000"/>
                  </a:schemeClr>
                </a:solidFill>
              </a:rPr>
              <a:t>#COVID-19 Lockdown</a:t>
            </a:r>
            <a:endParaRPr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145736" name="Google Shape;84;p16"/>
          <p:cNvCxnSpPr>
            <a:cxnSpLocks/>
          </p:cNvCxnSpPr>
          <p:nvPr/>
        </p:nvCxnSpPr>
        <p:spPr>
          <a:xfrm flipV="1">
            <a:off x="432925" y="882650"/>
            <a:ext cx="3515620" cy="1832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621" name="Google Shape;85;p16"/>
          <p:cNvSpPr txBox="1"/>
          <p:nvPr/>
        </p:nvSpPr>
        <p:spPr>
          <a:xfrm>
            <a:off x="6686175" y="4820575"/>
            <a:ext cx="30000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 smtClean="0">
                <a:solidFill>
                  <a:schemeClr val="accent3">
                    <a:lumMod val="50000"/>
                  </a:schemeClr>
                </a:solidFill>
              </a:rPr>
              <a:t>UNESCO </a:t>
            </a:r>
            <a:r>
              <a:rPr lang="en" sz="1200" i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en" sz="1200" i="1" dirty="0" smtClean="0">
                <a:solidFill>
                  <a:schemeClr val="accent3">
                    <a:lumMod val="50000"/>
                  </a:schemeClr>
                </a:solidFill>
              </a:rPr>
              <a:t>April </a:t>
            </a:r>
            <a:r>
              <a:rPr lang="en" sz="1200" i="1" dirty="0">
                <a:solidFill>
                  <a:schemeClr val="accent3">
                    <a:lumMod val="50000"/>
                  </a:schemeClr>
                </a:solidFill>
              </a:rPr>
              <a:t>2020</a:t>
            </a:r>
            <a:endParaRPr sz="1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97168" name="Google Shape;87;p16"/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89195"/>
            <a:ext cx="467099" cy="46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22" name="Google Shape;88;p16"/>
          <p:cNvSpPr/>
          <p:nvPr/>
        </p:nvSpPr>
        <p:spPr>
          <a:xfrm>
            <a:off x="3469975" y="1610100"/>
            <a:ext cx="777820" cy="845201"/>
          </a:xfrm>
          <a:custGeom>
            <a:avLst/>
            <a:gdLst/>
            <a:ahLst/>
            <a:cxnLst/>
            <a:rect l="l" t="t" r="r" b="b"/>
            <a:pathLst>
              <a:path w="5153" h="7326" extrusionOk="0">
                <a:moveTo>
                  <a:pt x="5016" y="1757"/>
                </a:moveTo>
                <a:lnTo>
                  <a:pt x="3716" y="3086"/>
                </a:lnTo>
                <a:lnTo>
                  <a:pt x="3716" y="6831"/>
                </a:lnTo>
                <a:lnTo>
                  <a:pt x="3707" y="6928"/>
                </a:lnTo>
                <a:lnTo>
                  <a:pt x="3677" y="7015"/>
                </a:lnTo>
                <a:lnTo>
                  <a:pt x="3639" y="7102"/>
                </a:lnTo>
                <a:lnTo>
                  <a:pt x="3571" y="7180"/>
                </a:lnTo>
                <a:lnTo>
                  <a:pt x="3493" y="7248"/>
                </a:lnTo>
                <a:lnTo>
                  <a:pt x="3406" y="7296"/>
                </a:lnTo>
                <a:lnTo>
                  <a:pt x="3318" y="7325"/>
                </a:lnTo>
                <a:lnTo>
                  <a:pt x="3212" y="7325"/>
                </a:lnTo>
                <a:lnTo>
                  <a:pt x="3115" y="7325"/>
                </a:lnTo>
                <a:lnTo>
                  <a:pt x="3027" y="7296"/>
                </a:lnTo>
                <a:lnTo>
                  <a:pt x="2940" y="7248"/>
                </a:lnTo>
                <a:lnTo>
                  <a:pt x="2863" y="7180"/>
                </a:lnTo>
                <a:lnTo>
                  <a:pt x="2804" y="7102"/>
                </a:lnTo>
                <a:lnTo>
                  <a:pt x="2756" y="7015"/>
                </a:lnTo>
                <a:lnTo>
                  <a:pt x="2727" y="6928"/>
                </a:lnTo>
                <a:lnTo>
                  <a:pt x="2717" y="6831"/>
                </a:lnTo>
                <a:lnTo>
                  <a:pt x="2717" y="5084"/>
                </a:lnTo>
                <a:lnTo>
                  <a:pt x="2436" y="5084"/>
                </a:lnTo>
                <a:lnTo>
                  <a:pt x="2436" y="6831"/>
                </a:lnTo>
                <a:lnTo>
                  <a:pt x="2426" y="6928"/>
                </a:lnTo>
                <a:lnTo>
                  <a:pt x="2397" y="7015"/>
                </a:lnTo>
                <a:lnTo>
                  <a:pt x="2348" y="7102"/>
                </a:lnTo>
                <a:lnTo>
                  <a:pt x="2290" y="7180"/>
                </a:lnTo>
                <a:lnTo>
                  <a:pt x="2203" y="7248"/>
                </a:lnTo>
                <a:lnTo>
                  <a:pt x="2125" y="7296"/>
                </a:lnTo>
                <a:lnTo>
                  <a:pt x="2028" y="7325"/>
                </a:lnTo>
                <a:lnTo>
                  <a:pt x="1931" y="7325"/>
                </a:lnTo>
                <a:lnTo>
                  <a:pt x="1834" y="7325"/>
                </a:lnTo>
                <a:lnTo>
                  <a:pt x="1737" y="7296"/>
                </a:lnTo>
                <a:lnTo>
                  <a:pt x="1660" y="7248"/>
                </a:lnTo>
                <a:lnTo>
                  <a:pt x="1582" y="7180"/>
                </a:lnTo>
                <a:lnTo>
                  <a:pt x="1514" y="7102"/>
                </a:lnTo>
                <a:lnTo>
                  <a:pt x="1466" y="7015"/>
                </a:lnTo>
                <a:lnTo>
                  <a:pt x="1436" y="6928"/>
                </a:lnTo>
                <a:lnTo>
                  <a:pt x="1427" y="6831"/>
                </a:lnTo>
                <a:lnTo>
                  <a:pt x="1427" y="3086"/>
                </a:lnTo>
                <a:lnTo>
                  <a:pt x="127" y="1757"/>
                </a:lnTo>
                <a:lnTo>
                  <a:pt x="69" y="1689"/>
                </a:lnTo>
                <a:lnTo>
                  <a:pt x="30" y="1621"/>
                </a:lnTo>
                <a:lnTo>
                  <a:pt x="1" y="1534"/>
                </a:lnTo>
                <a:lnTo>
                  <a:pt x="1" y="1456"/>
                </a:lnTo>
                <a:lnTo>
                  <a:pt x="1" y="1359"/>
                </a:lnTo>
                <a:lnTo>
                  <a:pt x="30" y="1281"/>
                </a:lnTo>
                <a:lnTo>
                  <a:pt x="69" y="1204"/>
                </a:lnTo>
                <a:lnTo>
                  <a:pt x="127" y="1146"/>
                </a:lnTo>
                <a:lnTo>
                  <a:pt x="185" y="1087"/>
                </a:lnTo>
                <a:lnTo>
                  <a:pt x="263" y="1049"/>
                </a:lnTo>
                <a:lnTo>
                  <a:pt x="340" y="1019"/>
                </a:lnTo>
                <a:lnTo>
                  <a:pt x="427" y="1010"/>
                </a:lnTo>
                <a:lnTo>
                  <a:pt x="515" y="1019"/>
                </a:lnTo>
                <a:lnTo>
                  <a:pt x="592" y="1049"/>
                </a:lnTo>
                <a:lnTo>
                  <a:pt x="670" y="1087"/>
                </a:lnTo>
                <a:lnTo>
                  <a:pt x="728" y="1146"/>
                </a:lnTo>
                <a:lnTo>
                  <a:pt x="1757" y="2174"/>
                </a:lnTo>
                <a:lnTo>
                  <a:pt x="3396" y="2174"/>
                </a:lnTo>
                <a:lnTo>
                  <a:pt x="4415" y="1146"/>
                </a:lnTo>
                <a:lnTo>
                  <a:pt x="4483" y="1087"/>
                </a:lnTo>
                <a:lnTo>
                  <a:pt x="4551" y="1049"/>
                </a:lnTo>
                <a:lnTo>
                  <a:pt x="4638" y="1019"/>
                </a:lnTo>
                <a:lnTo>
                  <a:pt x="4715" y="1010"/>
                </a:lnTo>
                <a:lnTo>
                  <a:pt x="4812" y="1019"/>
                </a:lnTo>
                <a:lnTo>
                  <a:pt x="4880" y="1049"/>
                </a:lnTo>
                <a:lnTo>
                  <a:pt x="4958" y="1087"/>
                </a:lnTo>
                <a:lnTo>
                  <a:pt x="5016" y="1146"/>
                </a:lnTo>
                <a:lnTo>
                  <a:pt x="5074" y="1204"/>
                </a:lnTo>
                <a:lnTo>
                  <a:pt x="5113" y="1281"/>
                </a:lnTo>
                <a:lnTo>
                  <a:pt x="5142" y="1359"/>
                </a:lnTo>
                <a:lnTo>
                  <a:pt x="5152" y="1456"/>
                </a:lnTo>
                <a:lnTo>
                  <a:pt x="5142" y="1534"/>
                </a:lnTo>
                <a:lnTo>
                  <a:pt x="5113" y="1621"/>
                </a:lnTo>
                <a:lnTo>
                  <a:pt x="5074" y="1689"/>
                </a:lnTo>
                <a:close/>
                <a:moveTo>
                  <a:pt x="3280" y="302"/>
                </a:moveTo>
                <a:lnTo>
                  <a:pt x="3348" y="369"/>
                </a:lnTo>
                <a:lnTo>
                  <a:pt x="3406" y="457"/>
                </a:lnTo>
                <a:lnTo>
                  <a:pt x="3464" y="534"/>
                </a:lnTo>
                <a:lnTo>
                  <a:pt x="3493" y="622"/>
                </a:lnTo>
                <a:lnTo>
                  <a:pt x="3532" y="709"/>
                </a:lnTo>
                <a:lnTo>
                  <a:pt x="3551" y="816"/>
                </a:lnTo>
                <a:lnTo>
                  <a:pt x="3571" y="913"/>
                </a:lnTo>
                <a:lnTo>
                  <a:pt x="3571" y="1010"/>
                </a:lnTo>
                <a:lnTo>
                  <a:pt x="3571" y="1116"/>
                </a:lnTo>
                <a:lnTo>
                  <a:pt x="3551" y="1213"/>
                </a:lnTo>
                <a:lnTo>
                  <a:pt x="3532" y="1320"/>
                </a:lnTo>
                <a:lnTo>
                  <a:pt x="3493" y="1408"/>
                </a:lnTo>
                <a:lnTo>
                  <a:pt x="3464" y="1495"/>
                </a:lnTo>
                <a:lnTo>
                  <a:pt x="3406" y="1572"/>
                </a:lnTo>
                <a:lnTo>
                  <a:pt x="3348" y="1660"/>
                </a:lnTo>
                <a:lnTo>
                  <a:pt x="3280" y="1728"/>
                </a:lnTo>
                <a:lnTo>
                  <a:pt x="3202" y="1805"/>
                </a:lnTo>
                <a:lnTo>
                  <a:pt x="3134" y="1863"/>
                </a:lnTo>
                <a:lnTo>
                  <a:pt x="3047" y="1912"/>
                </a:lnTo>
                <a:lnTo>
                  <a:pt x="2960" y="1960"/>
                </a:lnTo>
                <a:lnTo>
                  <a:pt x="2863" y="1990"/>
                </a:lnTo>
                <a:lnTo>
                  <a:pt x="2775" y="2009"/>
                </a:lnTo>
                <a:lnTo>
                  <a:pt x="2668" y="2019"/>
                </a:lnTo>
                <a:lnTo>
                  <a:pt x="2571" y="2028"/>
                </a:lnTo>
                <a:lnTo>
                  <a:pt x="2474" y="2019"/>
                </a:lnTo>
                <a:lnTo>
                  <a:pt x="2368" y="2009"/>
                </a:lnTo>
                <a:lnTo>
                  <a:pt x="2280" y="1990"/>
                </a:lnTo>
                <a:lnTo>
                  <a:pt x="2183" y="1960"/>
                </a:lnTo>
                <a:lnTo>
                  <a:pt x="2106" y="1912"/>
                </a:lnTo>
                <a:lnTo>
                  <a:pt x="2018" y="1863"/>
                </a:lnTo>
                <a:lnTo>
                  <a:pt x="1941" y="1805"/>
                </a:lnTo>
                <a:lnTo>
                  <a:pt x="1863" y="1728"/>
                </a:lnTo>
                <a:lnTo>
                  <a:pt x="1795" y="1660"/>
                </a:lnTo>
                <a:lnTo>
                  <a:pt x="1737" y="1572"/>
                </a:lnTo>
                <a:lnTo>
                  <a:pt x="1689" y="1495"/>
                </a:lnTo>
                <a:lnTo>
                  <a:pt x="1650" y="1408"/>
                </a:lnTo>
                <a:lnTo>
                  <a:pt x="1621" y="1320"/>
                </a:lnTo>
                <a:lnTo>
                  <a:pt x="1592" y="1213"/>
                </a:lnTo>
                <a:lnTo>
                  <a:pt x="1582" y="1116"/>
                </a:lnTo>
                <a:lnTo>
                  <a:pt x="1572" y="1010"/>
                </a:lnTo>
                <a:lnTo>
                  <a:pt x="1582" y="913"/>
                </a:lnTo>
                <a:lnTo>
                  <a:pt x="1592" y="816"/>
                </a:lnTo>
                <a:lnTo>
                  <a:pt x="1621" y="709"/>
                </a:lnTo>
                <a:lnTo>
                  <a:pt x="1650" y="622"/>
                </a:lnTo>
                <a:lnTo>
                  <a:pt x="1689" y="534"/>
                </a:lnTo>
                <a:lnTo>
                  <a:pt x="1737" y="457"/>
                </a:lnTo>
                <a:lnTo>
                  <a:pt x="1795" y="369"/>
                </a:lnTo>
                <a:lnTo>
                  <a:pt x="1863" y="302"/>
                </a:lnTo>
                <a:lnTo>
                  <a:pt x="1941" y="224"/>
                </a:lnTo>
                <a:lnTo>
                  <a:pt x="2018" y="166"/>
                </a:lnTo>
                <a:lnTo>
                  <a:pt x="2106" y="117"/>
                </a:lnTo>
                <a:lnTo>
                  <a:pt x="2183" y="69"/>
                </a:lnTo>
                <a:lnTo>
                  <a:pt x="2280" y="40"/>
                </a:lnTo>
                <a:lnTo>
                  <a:pt x="2368" y="11"/>
                </a:lnTo>
                <a:lnTo>
                  <a:pt x="2474" y="11"/>
                </a:lnTo>
                <a:lnTo>
                  <a:pt x="2571" y="1"/>
                </a:lnTo>
                <a:lnTo>
                  <a:pt x="2668" y="11"/>
                </a:lnTo>
                <a:lnTo>
                  <a:pt x="2775" y="11"/>
                </a:lnTo>
                <a:lnTo>
                  <a:pt x="2863" y="40"/>
                </a:lnTo>
                <a:lnTo>
                  <a:pt x="2960" y="69"/>
                </a:lnTo>
                <a:lnTo>
                  <a:pt x="3047" y="117"/>
                </a:lnTo>
                <a:lnTo>
                  <a:pt x="3134" y="166"/>
                </a:lnTo>
                <a:lnTo>
                  <a:pt x="3202" y="224"/>
                </a:ln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8623" name="Google Shape;89;p16"/>
          <p:cNvSpPr/>
          <p:nvPr/>
        </p:nvSpPr>
        <p:spPr>
          <a:xfrm>
            <a:off x="4247797" y="1618157"/>
            <a:ext cx="777799" cy="829122"/>
          </a:xfrm>
          <a:custGeom>
            <a:avLst/>
            <a:gdLst/>
            <a:ahLst/>
            <a:cxnLst/>
            <a:rect l="l" t="t" r="r" b="b"/>
            <a:pathLst>
              <a:path w="5725" h="7985" extrusionOk="0">
                <a:moveTo>
                  <a:pt x="5725" y="4647"/>
                </a:moveTo>
                <a:lnTo>
                  <a:pt x="5715" y="4734"/>
                </a:lnTo>
                <a:lnTo>
                  <a:pt x="5696" y="4822"/>
                </a:lnTo>
                <a:lnTo>
                  <a:pt x="5657" y="4890"/>
                </a:lnTo>
                <a:lnTo>
                  <a:pt x="5598" y="4958"/>
                </a:lnTo>
                <a:lnTo>
                  <a:pt x="5531" y="5016"/>
                </a:lnTo>
                <a:lnTo>
                  <a:pt x="5453" y="5045"/>
                </a:lnTo>
                <a:lnTo>
                  <a:pt x="5385" y="5074"/>
                </a:lnTo>
                <a:lnTo>
                  <a:pt x="5288" y="5084"/>
                </a:lnTo>
                <a:lnTo>
                  <a:pt x="5191" y="5064"/>
                </a:lnTo>
                <a:lnTo>
                  <a:pt x="5133" y="5055"/>
                </a:lnTo>
                <a:lnTo>
                  <a:pt x="5084" y="5026"/>
                </a:lnTo>
                <a:lnTo>
                  <a:pt x="5046" y="5006"/>
                </a:lnTo>
                <a:lnTo>
                  <a:pt x="5007" y="4977"/>
                </a:lnTo>
                <a:lnTo>
                  <a:pt x="4968" y="4929"/>
                </a:lnTo>
                <a:lnTo>
                  <a:pt x="4929" y="4880"/>
                </a:lnTo>
                <a:lnTo>
                  <a:pt x="3920" y="3347"/>
                </a:lnTo>
                <a:lnTo>
                  <a:pt x="3726" y="3347"/>
                </a:lnTo>
                <a:lnTo>
                  <a:pt x="3726" y="3939"/>
                </a:lnTo>
                <a:lnTo>
                  <a:pt x="4822" y="5802"/>
                </a:lnTo>
                <a:lnTo>
                  <a:pt x="4861" y="5870"/>
                </a:lnTo>
                <a:lnTo>
                  <a:pt x="4871" y="5957"/>
                </a:lnTo>
                <a:lnTo>
                  <a:pt x="4861" y="6005"/>
                </a:lnTo>
                <a:lnTo>
                  <a:pt x="4842" y="6064"/>
                </a:lnTo>
                <a:lnTo>
                  <a:pt x="4813" y="6112"/>
                </a:lnTo>
                <a:lnTo>
                  <a:pt x="4774" y="6161"/>
                </a:lnTo>
                <a:lnTo>
                  <a:pt x="4735" y="6190"/>
                </a:lnTo>
                <a:lnTo>
                  <a:pt x="4687" y="6219"/>
                </a:lnTo>
                <a:lnTo>
                  <a:pt x="4628" y="6238"/>
                </a:lnTo>
                <a:lnTo>
                  <a:pt x="4580" y="6238"/>
                </a:lnTo>
                <a:lnTo>
                  <a:pt x="3726" y="6238"/>
                </a:lnTo>
                <a:lnTo>
                  <a:pt x="3726" y="7480"/>
                </a:lnTo>
                <a:lnTo>
                  <a:pt x="3716" y="7577"/>
                </a:lnTo>
                <a:lnTo>
                  <a:pt x="3687" y="7674"/>
                </a:lnTo>
                <a:lnTo>
                  <a:pt x="3639" y="7761"/>
                </a:lnTo>
                <a:lnTo>
                  <a:pt x="3581" y="7839"/>
                </a:lnTo>
                <a:lnTo>
                  <a:pt x="3493" y="7897"/>
                </a:lnTo>
                <a:lnTo>
                  <a:pt x="3416" y="7946"/>
                </a:lnTo>
                <a:lnTo>
                  <a:pt x="3319" y="7975"/>
                </a:lnTo>
                <a:lnTo>
                  <a:pt x="3222" y="7984"/>
                </a:lnTo>
                <a:lnTo>
                  <a:pt x="2504" y="7984"/>
                </a:lnTo>
                <a:lnTo>
                  <a:pt x="2407" y="7975"/>
                </a:lnTo>
                <a:lnTo>
                  <a:pt x="2310" y="7946"/>
                </a:lnTo>
                <a:lnTo>
                  <a:pt x="2232" y="7897"/>
                </a:lnTo>
                <a:lnTo>
                  <a:pt x="2155" y="7839"/>
                </a:lnTo>
                <a:lnTo>
                  <a:pt x="2087" y="7761"/>
                </a:lnTo>
                <a:lnTo>
                  <a:pt x="2048" y="7674"/>
                </a:lnTo>
                <a:lnTo>
                  <a:pt x="2019" y="7577"/>
                </a:lnTo>
                <a:lnTo>
                  <a:pt x="2009" y="7480"/>
                </a:lnTo>
                <a:lnTo>
                  <a:pt x="2009" y="6238"/>
                </a:lnTo>
                <a:lnTo>
                  <a:pt x="1146" y="6238"/>
                </a:lnTo>
                <a:lnTo>
                  <a:pt x="1087" y="6238"/>
                </a:lnTo>
                <a:lnTo>
                  <a:pt x="1039" y="6219"/>
                </a:lnTo>
                <a:lnTo>
                  <a:pt x="990" y="6190"/>
                </a:lnTo>
                <a:lnTo>
                  <a:pt x="942" y="6161"/>
                </a:lnTo>
                <a:lnTo>
                  <a:pt x="913" y="6112"/>
                </a:lnTo>
                <a:lnTo>
                  <a:pt x="884" y="6064"/>
                </a:lnTo>
                <a:lnTo>
                  <a:pt x="864" y="6005"/>
                </a:lnTo>
                <a:lnTo>
                  <a:pt x="864" y="5957"/>
                </a:lnTo>
                <a:lnTo>
                  <a:pt x="874" y="5870"/>
                </a:lnTo>
                <a:lnTo>
                  <a:pt x="903" y="5802"/>
                </a:lnTo>
                <a:lnTo>
                  <a:pt x="2009" y="3939"/>
                </a:lnTo>
                <a:lnTo>
                  <a:pt x="2009" y="3347"/>
                </a:lnTo>
                <a:lnTo>
                  <a:pt x="1805" y="3347"/>
                </a:lnTo>
                <a:lnTo>
                  <a:pt x="787" y="4880"/>
                </a:lnTo>
                <a:lnTo>
                  <a:pt x="758" y="4929"/>
                </a:lnTo>
                <a:lnTo>
                  <a:pt x="719" y="4977"/>
                </a:lnTo>
                <a:lnTo>
                  <a:pt x="680" y="5006"/>
                </a:lnTo>
                <a:lnTo>
                  <a:pt x="631" y="5026"/>
                </a:lnTo>
                <a:lnTo>
                  <a:pt x="593" y="5055"/>
                </a:lnTo>
                <a:lnTo>
                  <a:pt x="544" y="5064"/>
                </a:lnTo>
                <a:lnTo>
                  <a:pt x="428" y="5084"/>
                </a:lnTo>
                <a:lnTo>
                  <a:pt x="350" y="5074"/>
                </a:lnTo>
                <a:lnTo>
                  <a:pt x="263" y="5045"/>
                </a:lnTo>
                <a:lnTo>
                  <a:pt x="195" y="5016"/>
                </a:lnTo>
                <a:lnTo>
                  <a:pt x="127" y="4958"/>
                </a:lnTo>
                <a:lnTo>
                  <a:pt x="78" y="4890"/>
                </a:lnTo>
                <a:lnTo>
                  <a:pt x="40" y="4822"/>
                </a:lnTo>
                <a:lnTo>
                  <a:pt x="10" y="4734"/>
                </a:lnTo>
                <a:lnTo>
                  <a:pt x="1" y="4647"/>
                </a:lnTo>
                <a:lnTo>
                  <a:pt x="10" y="4579"/>
                </a:lnTo>
                <a:lnTo>
                  <a:pt x="20" y="4511"/>
                </a:lnTo>
                <a:lnTo>
                  <a:pt x="49" y="4463"/>
                </a:lnTo>
                <a:lnTo>
                  <a:pt x="78" y="4405"/>
                </a:lnTo>
                <a:lnTo>
                  <a:pt x="1223" y="2668"/>
                </a:lnTo>
                <a:lnTo>
                  <a:pt x="1301" y="2542"/>
                </a:lnTo>
                <a:lnTo>
                  <a:pt x="1398" y="2455"/>
                </a:lnTo>
                <a:lnTo>
                  <a:pt x="1485" y="2367"/>
                </a:lnTo>
                <a:lnTo>
                  <a:pt x="1582" y="2299"/>
                </a:lnTo>
                <a:lnTo>
                  <a:pt x="1679" y="2241"/>
                </a:lnTo>
                <a:lnTo>
                  <a:pt x="1786" y="2202"/>
                </a:lnTo>
                <a:lnTo>
                  <a:pt x="1893" y="2183"/>
                </a:lnTo>
                <a:lnTo>
                  <a:pt x="2009" y="2183"/>
                </a:lnTo>
                <a:lnTo>
                  <a:pt x="3726" y="2183"/>
                </a:lnTo>
                <a:lnTo>
                  <a:pt x="3833" y="2183"/>
                </a:lnTo>
                <a:lnTo>
                  <a:pt x="3940" y="2202"/>
                </a:lnTo>
                <a:lnTo>
                  <a:pt x="4046" y="2241"/>
                </a:lnTo>
                <a:lnTo>
                  <a:pt x="4143" y="2299"/>
                </a:lnTo>
                <a:lnTo>
                  <a:pt x="4250" y="2367"/>
                </a:lnTo>
                <a:lnTo>
                  <a:pt x="4337" y="2455"/>
                </a:lnTo>
                <a:lnTo>
                  <a:pt x="4425" y="2542"/>
                </a:lnTo>
                <a:lnTo>
                  <a:pt x="4512" y="2668"/>
                </a:lnTo>
                <a:lnTo>
                  <a:pt x="5647" y="4405"/>
                </a:lnTo>
                <a:lnTo>
                  <a:pt x="5686" y="4463"/>
                </a:lnTo>
                <a:lnTo>
                  <a:pt x="5705" y="4511"/>
                </a:lnTo>
                <a:lnTo>
                  <a:pt x="5725" y="4579"/>
                </a:lnTo>
                <a:close/>
                <a:moveTo>
                  <a:pt x="3571" y="301"/>
                </a:moveTo>
                <a:lnTo>
                  <a:pt x="3639" y="369"/>
                </a:lnTo>
                <a:lnTo>
                  <a:pt x="3697" y="456"/>
                </a:lnTo>
                <a:lnTo>
                  <a:pt x="3746" y="534"/>
                </a:lnTo>
                <a:lnTo>
                  <a:pt x="3784" y="621"/>
                </a:lnTo>
                <a:lnTo>
                  <a:pt x="3823" y="708"/>
                </a:lnTo>
                <a:lnTo>
                  <a:pt x="3843" y="815"/>
                </a:lnTo>
                <a:lnTo>
                  <a:pt x="3862" y="912"/>
                </a:lnTo>
                <a:lnTo>
                  <a:pt x="3862" y="1019"/>
                </a:lnTo>
                <a:lnTo>
                  <a:pt x="3862" y="1116"/>
                </a:lnTo>
                <a:lnTo>
                  <a:pt x="3843" y="1213"/>
                </a:lnTo>
                <a:lnTo>
                  <a:pt x="3823" y="1320"/>
                </a:lnTo>
                <a:lnTo>
                  <a:pt x="3784" y="1407"/>
                </a:lnTo>
                <a:lnTo>
                  <a:pt x="3746" y="1504"/>
                </a:lnTo>
                <a:lnTo>
                  <a:pt x="3697" y="1582"/>
                </a:lnTo>
                <a:lnTo>
                  <a:pt x="3639" y="1659"/>
                </a:lnTo>
                <a:lnTo>
                  <a:pt x="3571" y="1737"/>
                </a:lnTo>
                <a:lnTo>
                  <a:pt x="3493" y="1805"/>
                </a:lnTo>
                <a:lnTo>
                  <a:pt x="3416" y="1863"/>
                </a:lnTo>
                <a:lnTo>
                  <a:pt x="3338" y="1911"/>
                </a:lnTo>
                <a:lnTo>
                  <a:pt x="3251" y="1960"/>
                </a:lnTo>
                <a:lnTo>
                  <a:pt x="3154" y="1999"/>
                </a:lnTo>
                <a:lnTo>
                  <a:pt x="3066" y="2018"/>
                </a:lnTo>
                <a:lnTo>
                  <a:pt x="2960" y="2028"/>
                </a:lnTo>
                <a:lnTo>
                  <a:pt x="2863" y="2028"/>
                </a:lnTo>
                <a:lnTo>
                  <a:pt x="2756" y="2028"/>
                </a:lnTo>
                <a:lnTo>
                  <a:pt x="2659" y="2018"/>
                </a:lnTo>
                <a:lnTo>
                  <a:pt x="2572" y="1999"/>
                </a:lnTo>
                <a:lnTo>
                  <a:pt x="2475" y="1960"/>
                </a:lnTo>
                <a:lnTo>
                  <a:pt x="2397" y="1911"/>
                </a:lnTo>
                <a:lnTo>
                  <a:pt x="2310" y="1863"/>
                </a:lnTo>
                <a:lnTo>
                  <a:pt x="2232" y="1805"/>
                </a:lnTo>
                <a:lnTo>
                  <a:pt x="2155" y="1737"/>
                </a:lnTo>
                <a:lnTo>
                  <a:pt x="2087" y="1659"/>
                </a:lnTo>
                <a:lnTo>
                  <a:pt x="2028" y="1582"/>
                </a:lnTo>
                <a:lnTo>
                  <a:pt x="1980" y="1504"/>
                </a:lnTo>
                <a:lnTo>
                  <a:pt x="1931" y="1407"/>
                </a:lnTo>
                <a:lnTo>
                  <a:pt x="1912" y="1320"/>
                </a:lnTo>
                <a:lnTo>
                  <a:pt x="1883" y="1213"/>
                </a:lnTo>
                <a:lnTo>
                  <a:pt x="1873" y="1116"/>
                </a:lnTo>
                <a:lnTo>
                  <a:pt x="1863" y="1019"/>
                </a:lnTo>
                <a:lnTo>
                  <a:pt x="1873" y="912"/>
                </a:lnTo>
                <a:lnTo>
                  <a:pt x="1883" y="815"/>
                </a:lnTo>
                <a:lnTo>
                  <a:pt x="1912" y="708"/>
                </a:lnTo>
                <a:lnTo>
                  <a:pt x="1931" y="621"/>
                </a:lnTo>
                <a:lnTo>
                  <a:pt x="1980" y="534"/>
                </a:lnTo>
                <a:lnTo>
                  <a:pt x="2028" y="456"/>
                </a:lnTo>
                <a:lnTo>
                  <a:pt x="2087" y="369"/>
                </a:lnTo>
                <a:lnTo>
                  <a:pt x="2155" y="301"/>
                </a:lnTo>
                <a:lnTo>
                  <a:pt x="2232" y="223"/>
                </a:lnTo>
                <a:lnTo>
                  <a:pt x="2310" y="175"/>
                </a:lnTo>
                <a:lnTo>
                  <a:pt x="2397" y="117"/>
                </a:lnTo>
                <a:lnTo>
                  <a:pt x="2475" y="68"/>
                </a:lnTo>
                <a:lnTo>
                  <a:pt x="2572" y="39"/>
                </a:lnTo>
                <a:lnTo>
                  <a:pt x="2659" y="20"/>
                </a:lnTo>
                <a:lnTo>
                  <a:pt x="2756" y="10"/>
                </a:lnTo>
                <a:lnTo>
                  <a:pt x="2863" y="0"/>
                </a:lnTo>
                <a:lnTo>
                  <a:pt x="2960" y="10"/>
                </a:lnTo>
                <a:lnTo>
                  <a:pt x="3066" y="20"/>
                </a:lnTo>
                <a:lnTo>
                  <a:pt x="3154" y="39"/>
                </a:lnTo>
                <a:lnTo>
                  <a:pt x="3251" y="68"/>
                </a:lnTo>
                <a:lnTo>
                  <a:pt x="3338" y="117"/>
                </a:lnTo>
                <a:lnTo>
                  <a:pt x="3416" y="175"/>
                </a:lnTo>
                <a:lnTo>
                  <a:pt x="3493" y="223"/>
                </a:ln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8624" name="Google Shape;54;p13"/>
          <p:cNvSpPr txBox="1"/>
          <p:nvPr/>
        </p:nvSpPr>
        <p:spPr>
          <a:xfrm>
            <a:off x="-103909" y="4480768"/>
            <a:ext cx="8908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>
                    <a:lumMod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Response to ensure #LearningNeverStops during the COVID-19 </a:t>
            </a:r>
            <a:r>
              <a:rPr lang="en" dirty="0" smtClean="0">
                <a:solidFill>
                  <a:schemeClr val="accent3">
                    <a:lumMod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lockdown#Uganda</a:t>
            </a:r>
            <a:endParaRPr dirty="0">
              <a:solidFill>
                <a:schemeClr val="accent3">
                  <a:lumMod val="50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097169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321" y="-1"/>
            <a:ext cx="1734379" cy="7897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Google Shape;94;p17"/>
          <p:cNvSpPr txBox="1"/>
          <p:nvPr/>
        </p:nvSpPr>
        <p:spPr>
          <a:xfrm>
            <a:off x="779319" y="1558057"/>
            <a:ext cx="7019264" cy="231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We are here to share EdTech tools and online resources you can leverage to help </a:t>
            </a:r>
            <a:r>
              <a:rPr lang="en" sz="2500" dirty="0" smtClean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students </a:t>
            </a:r>
            <a:r>
              <a:rPr lang="en" sz="2500" dirty="0" smtClean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keep </a:t>
            </a:r>
            <a:r>
              <a:rPr lang="en" sz="25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learning during this global lockdown </a:t>
            </a:r>
            <a:r>
              <a:rPr lang="en" sz="2500" dirty="0" smtClean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period and beyond.</a:t>
            </a:r>
            <a:endParaRPr sz="25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097170" name="Google Shape;95;p17"/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201" y="1075360"/>
            <a:ext cx="7107382" cy="1241814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28" name="Google Shape;96;p17"/>
          <p:cNvSpPr txBox="1"/>
          <p:nvPr/>
        </p:nvSpPr>
        <p:spPr>
          <a:xfrm>
            <a:off x="336175" y="285650"/>
            <a:ext cx="657378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accent3">
                    <a:lumMod val="50000"/>
                  </a:schemeClr>
                </a:solidFill>
              </a:rPr>
              <a:t>How do we Ensure Learning Never </a:t>
            </a:r>
            <a:r>
              <a:rPr lang="en" sz="2200" b="1" dirty="0" smtClean="0">
                <a:solidFill>
                  <a:schemeClr val="accent3">
                    <a:lumMod val="50000"/>
                  </a:schemeClr>
                </a:solidFill>
              </a:rPr>
              <a:t>Stops?</a:t>
            </a:r>
            <a:endParaRPr sz="2200" b="1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145737" name="Google Shape;97;p17"/>
          <p:cNvCxnSpPr>
            <a:cxnSpLocks/>
          </p:cNvCxnSpPr>
          <p:nvPr/>
        </p:nvCxnSpPr>
        <p:spPr>
          <a:xfrm flipV="1">
            <a:off x="432925" y="768349"/>
            <a:ext cx="5521066" cy="18326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97171" name="Google Shape;99;p17"/>
          <p:cNvPicPr preferRelativeResize="0">
            <a:picLocks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89195"/>
            <a:ext cx="467099" cy="46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29" name="Google Shape;54;p13"/>
          <p:cNvSpPr txBox="1"/>
          <p:nvPr/>
        </p:nvSpPr>
        <p:spPr>
          <a:xfrm>
            <a:off x="0" y="4626499"/>
            <a:ext cx="8908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Response to ensure #LearningNeverStops during the COVID-19 </a:t>
            </a:r>
            <a:r>
              <a:rPr lang="en" dirty="0" smtClean="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lockdown#Uganda</a:t>
            </a:r>
            <a:endParaRPr dirty="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097172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711" y="103908"/>
            <a:ext cx="1734379" cy="7897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Google Shape;104;p18"/>
          <p:cNvSpPr txBox="1"/>
          <p:nvPr/>
        </p:nvSpPr>
        <p:spPr>
          <a:xfrm>
            <a:off x="564775" y="1661578"/>
            <a:ext cx="7791601" cy="13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Pts val="1800"/>
              <a:buFont typeface="Google Sans"/>
              <a:buChar char="❖"/>
            </a:pPr>
            <a:r>
              <a:rPr lang="en" sz="2500" dirty="0">
                <a:solidFill>
                  <a:schemeClr val="accent3">
                    <a:lumMod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 To bridge the learning gap during the COVID-19 schools’ closure </a:t>
            </a:r>
            <a:endParaRPr sz="2500" dirty="0">
              <a:solidFill>
                <a:schemeClr val="accent3">
                  <a:lumMod val="50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Google Sans"/>
              <a:buChar char="❖"/>
            </a:pPr>
            <a:r>
              <a:rPr lang="en" sz="2500" dirty="0">
                <a:solidFill>
                  <a:schemeClr val="accent3">
                    <a:lumMod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To ensure #LearningDoesNotStop </a:t>
            </a:r>
            <a:r>
              <a:rPr lang="en" sz="2500" dirty="0" smtClean="0">
                <a:solidFill>
                  <a:schemeClr val="accent3">
                    <a:lumMod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during and beyond </a:t>
            </a:r>
            <a:r>
              <a:rPr lang="en" sz="2500" dirty="0">
                <a:solidFill>
                  <a:schemeClr val="accent3">
                    <a:lumMod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this </a:t>
            </a:r>
            <a:r>
              <a:rPr lang="en" sz="2500" dirty="0" smtClean="0">
                <a:solidFill>
                  <a:schemeClr val="accent3">
                    <a:lumMod val="5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lockdown </a:t>
            </a:r>
            <a:endParaRPr sz="2500" dirty="0">
              <a:solidFill>
                <a:schemeClr val="accent3">
                  <a:lumMod val="50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48633" name="Google Shape;106;p18"/>
          <p:cNvSpPr txBox="1"/>
          <p:nvPr/>
        </p:nvSpPr>
        <p:spPr>
          <a:xfrm>
            <a:off x="564775" y="285650"/>
            <a:ext cx="55158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3">
                    <a:lumMod val="50000"/>
                  </a:schemeClr>
                </a:solidFill>
              </a:rPr>
              <a:t>Objectives</a:t>
            </a:r>
            <a:endParaRPr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145738" name="Google Shape;107;p18"/>
          <p:cNvCxnSpPr>
            <a:cxnSpLocks/>
          </p:cNvCxnSpPr>
          <p:nvPr/>
        </p:nvCxnSpPr>
        <p:spPr>
          <a:xfrm>
            <a:off x="432925" y="900975"/>
            <a:ext cx="2558400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97173" name="Google Shape;109;p18"/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89195"/>
            <a:ext cx="467099" cy="46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4" name="Google Shape;105;p18"/>
          <p:cNvPicPr preferRelativeResize="0">
            <a:picLocks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1367" y="1314594"/>
            <a:ext cx="7318693" cy="389516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34" name="Google Shape;54;p13"/>
          <p:cNvSpPr txBox="1"/>
          <p:nvPr/>
        </p:nvSpPr>
        <p:spPr>
          <a:xfrm>
            <a:off x="0" y="4626499"/>
            <a:ext cx="8908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Response to ensure #LearningNeverStops during the COVID-19 </a:t>
            </a:r>
            <a:r>
              <a:rPr lang="en" dirty="0" smtClean="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lockdown#Uganda</a:t>
            </a:r>
            <a:endParaRPr dirty="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097175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711" y="93517"/>
            <a:ext cx="1734379" cy="7897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Google Shape;116;p19"/>
          <p:cNvGraphicFramePr>
            <a:graphicFrameLocks/>
          </p:cNvGraphicFramePr>
          <p:nvPr/>
        </p:nvGraphicFramePr>
        <p:xfrm>
          <a:off x="266824" y="1425258"/>
          <a:ext cx="8773268" cy="4236690"/>
        </p:xfrm>
        <a:graphic>
          <a:graphicData uri="http://schemas.openxmlformats.org/drawingml/2006/table">
            <a:tbl>
              <a:tblPr>
                <a:noFill/>
                <a:tableStyleId>{5AD58CB4-2D32-4D73-8EBC-6F669823C692}</a:tableStyleId>
              </a:tblPr>
              <a:tblGrid>
                <a:gridCol w="2193317"/>
                <a:gridCol w="1976777"/>
                <a:gridCol w="2109355"/>
                <a:gridCol w="2493819"/>
              </a:tblGrid>
              <a:tr h="171364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Google Sans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Google Sans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Google Sans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oogle Sans" panose="020B0604020202020204" charset="0"/>
                        </a:rPr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oogle Sans" panose="020B0604020202020204" charset="0"/>
                        </a:rPr>
                        <a:t>SOCIAL NETWORKS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Google Sans" panose="020B0604020202020204" charset="0"/>
                      </a:endParaRP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 smtClean="0">
                          <a:latin typeface="Google Sans" panose="020B0604020202020204" charset="0"/>
                        </a:rPr>
                        <a:t>WhatsApp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 smtClean="0">
                          <a:latin typeface="Google Sans" panose="020B0604020202020204" charset="0"/>
                        </a:rPr>
                        <a:t>Telegram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 smtClean="0">
                          <a:latin typeface="Google Sans" panose="020B0604020202020204" charset="0"/>
                        </a:rPr>
                        <a:t>Edmodo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 smtClean="0">
                          <a:latin typeface="Google Sans" panose="020B0604020202020204" charset="0"/>
                        </a:rPr>
                        <a:t>YouTube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 smtClean="0">
                          <a:latin typeface="Google Sans" panose="020B0604020202020204" charset="0"/>
                        </a:rPr>
                        <a:t>Facebook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 smtClean="0">
                          <a:latin typeface="Google Sans" panose="020B0604020202020204" charset="0"/>
                        </a:rPr>
                        <a:t>Google Hangouts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 err="1" smtClean="0">
                          <a:latin typeface="Google Sans" panose="020B0604020202020204" charset="0"/>
                        </a:rPr>
                        <a:t>Diigo</a:t>
                      </a:r>
                      <a:endParaRPr lang="en-US" sz="1800" dirty="0" smtClean="0">
                        <a:latin typeface="Google Sans" panose="020B0604020202020204" charset="0"/>
                      </a:endParaRP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 smtClean="0">
                          <a:latin typeface="Google Sans" panose="020B0604020202020204" charset="0"/>
                        </a:rPr>
                        <a:t>Skype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 smtClean="0">
                          <a:latin typeface="Google Sans" panose="020B0604020202020204" charset="0"/>
                        </a:rPr>
                        <a:t>Instagram Live etc.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en-US" sz="14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en-US" sz="1800" dirty="0" smtClean="0">
                        <a:latin typeface="Google Sans" panose="020B060402020202020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Google Sans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71364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666666"/>
                        </a:solidFill>
                        <a:latin typeface="Google Sans" panose="020B0604020202020204" charset="0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666666"/>
                        </a:solidFill>
                        <a:latin typeface="Google Sans" panose="020B0604020202020204" charset="0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666666"/>
                        </a:solidFill>
                        <a:latin typeface="Google Sans" panose="020B0604020202020204" charset="0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66666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048637" name="Google Shape;129;p20"/>
          <p:cNvSpPr txBox="1"/>
          <p:nvPr/>
        </p:nvSpPr>
        <p:spPr>
          <a:xfrm>
            <a:off x="418617" y="2569232"/>
            <a:ext cx="200922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</a:pPr>
            <a:r>
              <a:rPr lang="en-US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Google </a:t>
            </a:r>
            <a:r>
              <a:rPr lang="en-US" dirty="0" smtClean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Classroom</a:t>
            </a:r>
            <a:endParaRPr lang="en-US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48638" name="Google Shape;130;p20"/>
          <p:cNvSpPr txBox="1"/>
          <p:nvPr/>
        </p:nvSpPr>
        <p:spPr>
          <a:xfrm>
            <a:off x="2724267" y="2556525"/>
            <a:ext cx="1546397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Zoom</a:t>
            </a:r>
            <a:endParaRPr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48639" name="Google Shape;145;p20"/>
          <p:cNvSpPr txBox="1"/>
          <p:nvPr/>
        </p:nvSpPr>
        <p:spPr>
          <a:xfrm>
            <a:off x="467099" y="241864"/>
            <a:ext cx="6822327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accent5">
                    <a:lumMod val="75000"/>
                  </a:schemeClr>
                </a:solidFill>
                <a:latin typeface="Google Sans" panose="020B0604020202020204" charset="0"/>
              </a:rPr>
              <a:t>Educational Tools, Platforms and Applications</a:t>
            </a:r>
            <a:endParaRPr sz="2000" b="1" dirty="0">
              <a:solidFill>
                <a:schemeClr val="accent5">
                  <a:lumMod val="75000"/>
                </a:schemeClr>
              </a:solidFill>
              <a:latin typeface="Google Sans" panose="020B0604020202020204" charset="0"/>
            </a:endParaRPr>
          </a:p>
        </p:txBody>
      </p:sp>
      <p:cxnSp>
        <p:nvCxnSpPr>
          <p:cNvPr id="3145739" name="Google Shape;146;p20"/>
          <p:cNvCxnSpPr>
            <a:cxnSpLocks/>
          </p:cNvCxnSpPr>
          <p:nvPr/>
        </p:nvCxnSpPr>
        <p:spPr>
          <a:xfrm>
            <a:off x="571497" y="687096"/>
            <a:ext cx="5933208" cy="9095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97176" name="Google Shape;137;p20"/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698" y="1641566"/>
            <a:ext cx="1085712" cy="785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7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215" y="1677349"/>
            <a:ext cx="983545" cy="879176"/>
          </a:xfrm>
          <a:prstGeom prst="rect">
            <a:avLst/>
          </a:prstGeom>
        </p:spPr>
      </p:pic>
      <p:sp>
        <p:nvSpPr>
          <p:cNvPr id="1048640" name="Google Shape;145;p20"/>
          <p:cNvSpPr txBox="1"/>
          <p:nvPr/>
        </p:nvSpPr>
        <p:spPr>
          <a:xfrm>
            <a:off x="220223" y="911921"/>
            <a:ext cx="7543073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Google Sans" panose="020B0604020202020204" charset="0"/>
              </a:rPr>
              <a:t>For Teachers that desires to teach their students from home, you can use</a:t>
            </a:r>
            <a:endParaRPr sz="1600" dirty="0">
              <a:solidFill>
                <a:schemeClr val="accent5">
                  <a:lumMod val="75000"/>
                </a:schemeClr>
              </a:solidFill>
              <a:latin typeface="Google Sans" panose="020B0604020202020204" charset="0"/>
            </a:endParaRPr>
          </a:p>
        </p:txBody>
      </p:sp>
      <p:pic>
        <p:nvPicPr>
          <p:cNvPr id="209717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711" y="93517"/>
            <a:ext cx="1734379" cy="789709"/>
          </a:xfrm>
          <a:prstGeom prst="rect">
            <a:avLst/>
          </a:prstGeom>
        </p:spPr>
      </p:pic>
      <p:pic>
        <p:nvPicPr>
          <p:cNvPr id="209717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404" y="1579180"/>
            <a:ext cx="1243694" cy="1028955"/>
          </a:xfrm>
          <a:prstGeom prst="rect">
            <a:avLst/>
          </a:prstGeom>
        </p:spPr>
      </p:pic>
      <p:sp>
        <p:nvSpPr>
          <p:cNvPr id="1048641" name="Google Shape;129;p20"/>
          <p:cNvSpPr txBox="1"/>
          <p:nvPr/>
        </p:nvSpPr>
        <p:spPr>
          <a:xfrm>
            <a:off x="4567094" y="2603625"/>
            <a:ext cx="1612167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</a:pPr>
            <a:r>
              <a:rPr lang="en-US" dirty="0" err="1" smtClean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Kolibri</a:t>
            </a:r>
            <a:endParaRPr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09718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617" y="3218164"/>
            <a:ext cx="1856340" cy="1113804"/>
          </a:xfrm>
          <a:prstGeom prst="rect">
            <a:avLst/>
          </a:prstGeom>
        </p:spPr>
      </p:pic>
      <p:sp>
        <p:nvSpPr>
          <p:cNvPr id="1048642" name="Google Shape;129;p20"/>
          <p:cNvSpPr txBox="1"/>
          <p:nvPr/>
        </p:nvSpPr>
        <p:spPr>
          <a:xfrm>
            <a:off x="270944" y="4413950"/>
            <a:ext cx="200922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</a:pPr>
            <a:r>
              <a:rPr lang="en-US" dirty="0" smtClean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Facebook Live</a:t>
            </a:r>
            <a:endParaRPr lang="en-US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09718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1274" y="3198847"/>
            <a:ext cx="2023431" cy="1133121"/>
          </a:xfrm>
          <a:prstGeom prst="rect">
            <a:avLst/>
          </a:prstGeom>
        </p:spPr>
      </p:pic>
      <p:sp>
        <p:nvSpPr>
          <p:cNvPr id="1048643" name="Google Shape;129;p20"/>
          <p:cNvSpPr txBox="1"/>
          <p:nvPr/>
        </p:nvSpPr>
        <p:spPr>
          <a:xfrm>
            <a:off x="4542086" y="4320536"/>
            <a:ext cx="200922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</a:pPr>
            <a:r>
              <a:rPr lang="en-US" dirty="0" smtClean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Microsoft Teams</a:t>
            </a:r>
            <a:endParaRPr lang="en-US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48644" name="Google Shape;131;p20"/>
          <p:cNvSpPr txBox="1"/>
          <p:nvPr/>
        </p:nvSpPr>
        <p:spPr>
          <a:xfrm>
            <a:off x="2675901" y="4226336"/>
            <a:ext cx="16899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YouTube EDU</a:t>
            </a:r>
            <a:endParaRPr sz="1600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097182" name="Google Shape;138;p20"/>
          <p:cNvPicPr preferRelativeResize="0">
            <a:picLocks/>
          </p:cNvPicPr>
          <p:nvPr/>
        </p:nvPicPr>
        <p:blipFill rotWithShape="1">
          <a:blip r:embed="rId9">
            <a:alphaModFix/>
          </a:blip>
          <a:srcRect t="17712" b="17621"/>
          <a:stretch>
            <a:fillRect/>
          </a:stretch>
        </p:blipFill>
        <p:spPr>
          <a:xfrm>
            <a:off x="2934746" y="3371607"/>
            <a:ext cx="1220143" cy="78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Google Shape;241;p29"/>
          <p:cNvSpPr txBox="1"/>
          <p:nvPr/>
        </p:nvSpPr>
        <p:spPr>
          <a:xfrm>
            <a:off x="336175" y="285650"/>
            <a:ext cx="51168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rgbClr val="666666"/>
                </a:solidFill>
              </a:rPr>
              <a:t>Google Classroom</a:t>
            </a:r>
            <a:endParaRPr sz="2800" dirty="0">
              <a:solidFill>
                <a:srgbClr val="666666"/>
              </a:solidFill>
            </a:endParaRPr>
          </a:p>
        </p:txBody>
      </p:sp>
      <p:cxnSp>
        <p:nvCxnSpPr>
          <p:cNvPr id="3145740" name="Google Shape;242;p29"/>
          <p:cNvCxnSpPr>
            <a:cxnSpLocks/>
          </p:cNvCxnSpPr>
          <p:nvPr/>
        </p:nvCxnSpPr>
        <p:spPr>
          <a:xfrm>
            <a:off x="432925" y="900975"/>
            <a:ext cx="2558400" cy="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648" name="Google Shape;243;p29"/>
          <p:cNvSpPr txBox="1"/>
          <p:nvPr/>
        </p:nvSpPr>
        <p:spPr>
          <a:xfrm>
            <a:off x="2597727" y="827661"/>
            <a:ext cx="6281125" cy="3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Helps classes connect remotely, communicate and stay-organized</a:t>
            </a:r>
            <a:endParaRPr sz="1800" dirty="0" smtClean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Features</a:t>
            </a:r>
            <a:endParaRPr sz="1800" u="sng" dirty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oogle Sans"/>
              <a:buChar char="❖"/>
            </a:pPr>
            <a:r>
              <a:rPr lang="en" sz="1800" dirty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All classroom tools in one place</a:t>
            </a:r>
            <a:endParaRPr sz="1800" dirty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oogle Sans"/>
              <a:buChar char="❖"/>
            </a:pPr>
            <a:r>
              <a:rPr lang="en" sz="1800" dirty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Fun and engaging - students get a voice to showcase what they have learned.</a:t>
            </a:r>
            <a:endParaRPr sz="1800" dirty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oogle Sans"/>
              <a:buChar char="❖"/>
            </a:pPr>
            <a:r>
              <a:rPr lang="en" sz="1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Classroom calender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oogle Sans"/>
              <a:buChar char="❖"/>
            </a:pPr>
            <a:r>
              <a:rPr lang="en" sz="1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Reuse assignments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oogle Sans"/>
              <a:buChar char="❖"/>
            </a:pPr>
            <a:r>
              <a:rPr lang="en" sz="1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Students grading</a:t>
            </a:r>
            <a:endParaRPr sz="1800" dirty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5">
                  <a:lumMod val="75000"/>
                </a:schemeClr>
              </a:solidFill>
              <a:highlight>
                <a:srgbClr val="F5F5F3"/>
              </a:highlight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097183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147" y="101473"/>
            <a:ext cx="1272511" cy="482677"/>
          </a:xfrm>
          <a:prstGeom prst="rect">
            <a:avLst/>
          </a:prstGeom>
        </p:spPr>
      </p:pic>
      <p:pic>
        <p:nvPicPr>
          <p:cNvPr id="2097184" name="Google Shape;137;p20"/>
          <p:cNvPicPr preferRelativeResize="0">
            <a:picLocks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175" y="1664566"/>
            <a:ext cx="2044964" cy="1721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Google Shape;241;p29"/>
          <p:cNvSpPr txBox="1"/>
          <p:nvPr/>
        </p:nvSpPr>
        <p:spPr>
          <a:xfrm>
            <a:off x="640743" y="342811"/>
            <a:ext cx="1863466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rgbClr val="666666"/>
                </a:solidFill>
              </a:rPr>
              <a:t>Kolibri</a:t>
            </a:r>
            <a:endParaRPr sz="2800" dirty="0">
              <a:solidFill>
                <a:srgbClr val="666666"/>
              </a:solidFill>
            </a:endParaRPr>
          </a:p>
        </p:txBody>
      </p:sp>
      <p:sp>
        <p:nvSpPr>
          <p:cNvPr id="1048652" name="Google Shape;243;p29"/>
          <p:cNvSpPr txBox="1"/>
          <p:nvPr/>
        </p:nvSpPr>
        <p:spPr>
          <a:xfrm>
            <a:off x="2182093" y="892486"/>
            <a:ext cx="6567054" cy="412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Helps you create a learning environment for you and your students.</a:t>
            </a:r>
            <a:endParaRPr sz="1800" dirty="0" smtClean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Features</a:t>
            </a:r>
            <a:endParaRPr sz="1800" u="sng" dirty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oogle Sans"/>
              <a:buChar char="❖"/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Works on all device and operating system</a:t>
            </a:r>
            <a:endParaRPr sz="1800" dirty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oogle Sans"/>
              <a:buChar char="❖"/>
            </a:pPr>
            <a:r>
              <a:rPr lang="en" sz="1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Supports online and offline use</a:t>
            </a:r>
            <a:endParaRPr sz="1800" dirty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oogle Sans"/>
              <a:buChar char="❖"/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Supports self-paced learning</a:t>
            </a:r>
            <a:endParaRPr lang="en" sz="1800" dirty="0" smtClean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oogle Sans"/>
              <a:buChar char="❖"/>
            </a:pPr>
            <a:r>
              <a:rPr lang="en" sz="1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Share and syncing over local wifi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oogle Sans"/>
              <a:buChar char="❖"/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Works in low resource communities such as rural schools</a:t>
            </a:r>
            <a:endParaRPr sz="1800" dirty="0">
              <a:solidFill>
                <a:schemeClr val="accent5">
                  <a:lumMod val="75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rgbClr val="999999"/>
              </a:solidFill>
              <a:highlight>
                <a:srgbClr val="F5F5F3"/>
              </a:highlight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09718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147" y="101473"/>
            <a:ext cx="1272511" cy="482677"/>
          </a:xfrm>
          <a:prstGeom prst="rect">
            <a:avLst/>
          </a:prstGeom>
        </p:spPr>
      </p:pic>
      <p:pic>
        <p:nvPicPr>
          <p:cNvPr id="2097186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91" y="1991203"/>
            <a:ext cx="1752493" cy="1458075"/>
          </a:xfrm>
          <a:prstGeom prst="rect">
            <a:avLst/>
          </a:prstGeom>
        </p:spPr>
      </p:pic>
      <p:cxnSp>
        <p:nvCxnSpPr>
          <p:cNvPr id="3145741" name="Google Shape;242;p29"/>
          <p:cNvCxnSpPr>
            <a:cxnSpLocks/>
          </p:cNvCxnSpPr>
          <p:nvPr/>
        </p:nvCxnSpPr>
        <p:spPr>
          <a:xfrm>
            <a:off x="432925" y="900975"/>
            <a:ext cx="2558400" cy="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Microsoft Office PowerPoint</Application>
  <PresentationFormat>On-screen Show (16:9)</PresentationFormat>
  <Paragraphs>130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Google Sans</vt:lpstr>
      <vt:lpstr>Wingdings</vt:lpstr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SM-N950F</dc:creator>
  <cp:lastModifiedBy>DIRECTOR LICT</cp:lastModifiedBy>
  <cp:revision>1</cp:revision>
  <dcterms:created xsi:type="dcterms:W3CDTF">2020-05-01T16:07:27Z</dcterms:created>
  <dcterms:modified xsi:type="dcterms:W3CDTF">2020-05-01T16:20:34Z</dcterms:modified>
</cp:coreProperties>
</file>